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1"/>
  </p:notesMasterIdLst>
  <p:sldIdLst>
    <p:sldId id="256" r:id="rId2"/>
    <p:sldId id="285" r:id="rId3"/>
    <p:sldId id="309" r:id="rId4"/>
    <p:sldId id="286" r:id="rId5"/>
    <p:sldId id="287" r:id="rId6"/>
    <p:sldId id="288" r:id="rId7"/>
    <p:sldId id="289" r:id="rId8"/>
    <p:sldId id="290" r:id="rId9"/>
    <p:sldId id="291" r:id="rId10"/>
    <p:sldId id="292" r:id="rId11"/>
    <p:sldId id="293" r:id="rId12"/>
    <p:sldId id="257" r:id="rId13"/>
    <p:sldId id="294" r:id="rId14"/>
    <p:sldId id="295" r:id="rId15"/>
    <p:sldId id="296" r:id="rId16"/>
    <p:sldId id="297" r:id="rId17"/>
    <p:sldId id="298" r:id="rId18"/>
    <p:sldId id="299" r:id="rId19"/>
    <p:sldId id="300" r:id="rId20"/>
    <p:sldId id="301" r:id="rId21"/>
    <p:sldId id="302" r:id="rId22"/>
    <p:sldId id="303" r:id="rId23"/>
    <p:sldId id="310" r:id="rId24"/>
    <p:sldId id="304" r:id="rId25"/>
    <p:sldId id="307" r:id="rId26"/>
    <p:sldId id="306" r:id="rId27"/>
    <p:sldId id="308" r:id="rId28"/>
    <p:sldId id="311" r:id="rId29"/>
    <p:sldId id="278"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Inter-Regular" panose="020B060402020202020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89B0F8-69F0-48AD-A5FC-A6FC2BEFF8DD}" v="9346" dt="2020-09-07T03:34:24.752"/>
  </p1510:revLst>
</p1510:revInfo>
</file>

<file path=ppt/tableStyles.xml><?xml version="1.0" encoding="utf-8"?>
<a:tblStyleLst xmlns:a="http://schemas.openxmlformats.org/drawingml/2006/main" def="{76F70D45-714D-4287-BBEB-F7CDF2F7E703}">
  <a:tblStyle styleId="{76F70D45-714D-4287-BBEB-F7CDF2F7E70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3.fntdata"/><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825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728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5329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457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494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516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668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9760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9416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8d9ad39b82_2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8d9ad39b82_2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9314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386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901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0957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987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6885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9739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2"/>
            </a:gs>
            <a:gs pos="100000">
              <a:schemeClr val="dk1"/>
            </a:gs>
          </a:gsLst>
          <a:lin ang="8100019" scaled="0"/>
        </a:gradFill>
        <a:effectLst/>
      </p:bgPr>
    </p:bg>
    <p:spTree>
      <p:nvGrpSpPr>
        <p:cNvPr id="1" name="Shape 9"/>
        <p:cNvGrpSpPr/>
        <p:nvPr/>
      </p:nvGrpSpPr>
      <p:grpSpPr>
        <a:xfrm>
          <a:off x="0" y="0"/>
          <a:ext cx="0" cy="0"/>
          <a:chOff x="0" y="0"/>
          <a:chExt cx="0" cy="0"/>
        </a:xfrm>
      </p:grpSpPr>
      <p:sp>
        <p:nvSpPr>
          <p:cNvPr id="10" name="Google Shape;10;p2"/>
          <p:cNvSpPr/>
          <p:nvPr/>
        </p:nvSpPr>
        <p:spPr>
          <a:xfrm>
            <a:off x="-1" y="234877"/>
            <a:ext cx="9144000" cy="4673746"/>
          </a:xfrm>
          <a:custGeom>
            <a:avLst/>
            <a:gdLst/>
            <a:ahLst/>
            <a:cxnLst/>
            <a:rect l="l" t="t" r="r" b="b"/>
            <a:pathLst>
              <a:path w="12192000" h="6231661" extrusionOk="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1"/>
              </a:gs>
              <a:gs pos="100000">
                <a:schemeClr val="accent2"/>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1037875" y="1662450"/>
            <a:ext cx="7068300" cy="181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6800"/>
              <a:buNone/>
              <a:defRPr sz="6800">
                <a:solidFill>
                  <a:schemeClr val="lt1"/>
                </a:solidFill>
              </a:defRPr>
            </a:lvl1pPr>
            <a:lvl2pPr lvl="1" rtl="0">
              <a:lnSpc>
                <a:spcPct val="100000"/>
              </a:lnSpc>
              <a:spcBef>
                <a:spcPts val="0"/>
              </a:spcBef>
              <a:spcAft>
                <a:spcPts val="0"/>
              </a:spcAft>
              <a:buClr>
                <a:schemeClr val="lt1"/>
              </a:buClr>
              <a:buSzPts val="6800"/>
              <a:buNone/>
              <a:defRPr sz="6800">
                <a:solidFill>
                  <a:schemeClr val="lt1"/>
                </a:solidFill>
              </a:defRPr>
            </a:lvl2pPr>
            <a:lvl3pPr lvl="2" rtl="0">
              <a:lnSpc>
                <a:spcPct val="100000"/>
              </a:lnSpc>
              <a:spcBef>
                <a:spcPts val="0"/>
              </a:spcBef>
              <a:spcAft>
                <a:spcPts val="0"/>
              </a:spcAft>
              <a:buClr>
                <a:schemeClr val="lt1"/>
              </a:buClr>
              <a:buSzPts val="6800"/>
              <a:buNone/>
              <a:defRPr sz="6800">
                <a:solidFill>
                  <a:schemeClr val="lt1"/>
                </a:solidFill>
              </a:defRPr>
            </a:lvl3pPr>
            <a:lvl4pPr lvl="3" rtl="0">
              <a:lnSpc>
                <a:spcPct val="100000"/>
              </a:lnSpc>
              <a:spcBef>
                <a:spcPts val="0"/>
              </a:spcBef>
              <a:spcAft>
                <a:spcPts val="0"/>
              </a:spcAft>
              <a:buClr>
                <a:schemeClr val="lt1"/>
              </a:buClr>
              <a:buSzPts val="6800"/>
              <a:buNone/>
              <a:defRPr sz="6800">
                <a:solidFill>
                  <a:schemeClr val="lt1"/>
                </a:solidFill>
              </a:defRPr>
            </a:lvl4pPr>
            <a:lvl5pPr lvl="4" rtl="0">
              <a:lnSpc>
                <a:spcPct val="100000"/>
              </a:lnSpc>
              <a:spcBef>
                <a:spcPts val="0"/>
              </a:spcBef>
              <a:spcAft>
                <a:spcPts val="0"/>
              </a:spcAft>
              <a:buClr>
                <a:schemeClr val="lt1"/>
              </a:buClr>
              <a:buSzPts val="6800"/>
              <a:buNone/>
              <a:defRPr sz="6800">
                <a:solidFill>
                  <a:schemeClr val="lt1"/>
                </a:solidFill>
              </a:defRPr>
            </a:lvl5pPr>
            <a:lvl6pPr lvl="5" rtl="0">
              <a:lnSpc>
                <a:spcPct val="100000"/>
              </a:lnSpc>
              <a:spcBef>
                <a:spcPts val="0"/>
              </a:spcBef>
              <a:spcAft>
                <a:spcPts val="0"/>
              </a:spcAft>
              <a:buClr>
                <a:schemeClr val="lt1"/>
              </a:buClr>
              <a:buSzPts val="6800"/>
              <a:buNone/>
              <a:defRPr sz="6800">
                <a:solidFill>
                  <a:schemeClr val="lt1"/>
                </a:solidFill>
              </a:defRPr>
            </a:lvl6pPr>
            <a:lvl7pPr lvl="6" rtl="0">
              <a:lnSpc>
                <a:spcPct val="100000"/>
              </a:lnSpc>
              <a:spcBef>
                <a:spcPts val="0"/>
              </a:spcBef>
              <a:spcAft>
                <a:spcPts val="0"/>
              </a:spcAft>
              <a:buClr>
                <a:schemeClr val="lt1"/>
              </a:buClr>
              <a:buSzPts val="6800"/>
              <a:buNone/>
              <a:defRPr sz="6800">
                <a:solidFill>
                  <a:schemeClr val="lt1"/>
                </a:solidFill>
              </a:defRPr>
            </a:lvl7pPr>
            <a:lvl8pPr lvl="7" rtl="0">
              <a:lnSpc>
                <a:spcPct val="100000"/>
              </a:lnSpc>
              <a:spcBef>
                <a:spcPts val="0"/>
              </a:spcBef>
              <a:spcAft>
                <a:spcPts val="0"/>
              </a:spcAft>
              <a:buClr>
                <a:schemeClr val="lt1"/>
              </a:buClr>
              <a:buSzPts val="6800"/>
              <a:buNone/>
              <a:defRPr sz="6800">
                <a:solidFill>
                  <a:schemeClr val="lt1"/>
                </a:solidFill>
              </a:defRPr>
            </a:lvl8pPr>
            <a:lvl9pPr lvl="8" rtl="0">
              <a:lnSpc>
                <a:spcPct val="100000"/>
              </a:lnSpc>
              <a:spcBef>
                <a:spcPts val="0"/>
              </a:spcBef>
              <a:spcAft>
                <a:spcPts val="0"/>
              </a:spcAft>
              <a:buClr>
                <a:schemeClr val="lt1"/>
              </a:buClr>
              <a:buSzPts val="6800"/>
              <a:buNone/>
              <a:defRPr sz="6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Google Shape;22;p5"/>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5"/>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 name="Google Shape;24;p5"/>
          <p:cNvSpPr txBox="1">
            <a:spLocks noGrp="1"/>
          </p:cNvSpPr>
          <p:nvPr>
            <p:ph type="body" idx="1"/>
          </p:nvPr>
        </p:nvSpPr>
        <p:spPr>
          <a:xfrm>
            <a:off x="1037875" y="1353948"/>
            <a:ext cx="7068300" cy="30339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5" name="Google Shape;25;p5"/>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sp>
        <p:nvSpPr>
          <p:cNvPr id="27" name="Google Shape;27;p6"/>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6"/>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9" name="Google Shape;29;p6"/>
          <p:cNvSpPr txBox="1">
            <a:spLocks noGrp="1"/>
          </p:cNvSpPr>
          <p:nvPr>
            <p:ph type="body" idx="1"/>
          </p:nvPr>
        </p:nvSpPr>
        <p:spPr>
          <a:xfrm>
            <a:off x="1037825" y="1353950"/>
            <a:ext cx="3302400" cy="3155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0" name="Google Shape;30;p6"/>
          <p:cNvSpPr txBox="1">
            <a:spLocks noGrp="1"/>
          </p:cNvSpPr>
          <p:nvPr>
            <p:ph type="body" idx="2"/>
          </p:nvPr>
        </p:nvSpPr>
        <p:spPr>
          <a:xfrm>
            <a:off x="4803623" y="1353950"/>
            <a:ext cx="3302400" cy="3155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1" name="Google Shape;31;p6"/>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 Light" type="blank">
  <p:cSld name="BLANK">
    <p:spTree>
      <p:nvGrpSpPr>
        <p:cNvPr id="1" name="Shape 47"/>
        <p:cNvGrpSpPr/>
        <p:nvPr/>
      </p:nvGrpSpPr>
      <p:grpSpPr>
        <a:xfrm>
          <a:off x="0" y="0"/>
          <a:ext cx="0" cy="0"/>
          <a:chOff x="0" y="0"/>
          <a:chExt cx="0" cy="0"/>
        </a:xfrm>
      </p:grpSpPr>
      <p:sp>
        <p:nvSpPr>
          <p:cNvPr id="48" name="Google Shape;48;p10"/>
          <p:cNvSpPr/>
          <p:nvPr/>
        </p:nvSpPr>
        <p:spPr>
          <a:xfrm>
            <a:off x="0" y="1455585"/>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0072D1">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0"/>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37875" y="836000"/>
            <a:ext cx="70683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1pPr>
            <a:lvl2pPr lvl="1"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2pPr>
            <a:lvl3pPr lvl="2"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3pPr>
            <a:lvl4pPr lvl="3"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4pPr>
            <a:lvl5pPr lvl="4"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5pPr>
            <a:lvl6pPr lvl="5"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6pPr>
            <a:lvl7pPr lvl="6"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7pPr>
            <a:lvl8pPr lvl="7"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8pPr>
            <a:lvl9pPr lvl="8"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9pPr>
          </a:lstStyle>
          <a:p>
            <a:endParaRPr/>
          </a:p>
        </p:txBody>
      </p:sp>
      <p:sp>
        <p:nvSpPr>
          <p:cNvPr id="7" name="Google Shape;7;p1"/>
          <p:cNvSpPr txBox="1">
            <a:spLocks noGrp="1"/>
          </p:cNvSpPr>
          <p:nvPr>
            <p:ph type="body" idx="1"/>
          </p:nvPr>
        </p:nvSpPr>
        <p:spPr>
          <a:xfrm>
            <a:off x="1037875" y="1353948"/>
            <a:ext cx="70683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Inter-Regular"/>
              <a:buChar char="●"/>
              <a:defRPr sz="2400">
                <a:solidFill>
                  <a:schemeClr val="dk1"/>
                </a:solidFill>
                <a:latin typeface="Inter-Regular"/>
                <a:ea typeface="Inter-Regular"/>
                <a:cs typeface="Inter-Regular"/>
                <a:sym typeface="Inter-Regular"/>
              </a:defRPr>
            </a:lvl1pPr>
            <a:lvl2pPr marL="914400" lvl="1" indent="-381000" rtl="0">
              <a:lnSpc>
                <a:spcPct val="115000"/>
              </a:lnSpc>
              <a:spcBef>
                <a:spcPts val="0"/>
              </a:spcBef>
              <a:spcAft>
                <a:spcPts val="0"/>
              </a:spcAft>
              <a:buClr>
                <a:schemeClr val="accent1"/>
              </a:buClr>
              <a:buSzPts val="2400"/>
              <a:buFont typeface="Inter-Regular"/>
              <a:buChar char="○"/>
              <a:defRPr sz="2400">
                <a:solidFill>
                  <a:schemeClr val="dk1"/>
                </a:solidFill>
                <a:latin typeface="Inter-Regular"/>
                <a:ea typeface="Inter-Regular"/>
                <a:cs typeface="Inter-Regular"/>
                <a:sym typeface="Inter-Regular"/>
              </a:defRPr>
            </a:lvl2pPr>
            <a:lvl3pPr marL="1371600" lvl="2" indent="-381000" rtl="0">
              <a:lnSpc>
                <a:spcPct val="115000"/>
              </a:lnSpc>
              <a:spcBef>
                <a:spcPts val="0"/>
              </a:spcBef>
              <a:spcAft>
                <a:spcPts val="0"/>
              </a:spcAft>
              <a:buClr>
                <a:schemeClr val="lt2"/>
              </a:buClr>
              <a:buSzPts val="2400"/>
              <a:buFont typeface="Inter-Regular"/>
              <a:buChar char="■"/>
              <a:defRPr sz="2400">
                <a:solidFill>
                  <a:schemeClr val="dk1"/>
                </a:solidFill>
                <a:latin typeface="Inter-Regular"/>
                <a:ea typeface="Inter-Regular"/>
                <a:cs typeface="Inter-Regular"/>
                <a:sym typeface="Inter-Regular"/>
              </a:defRPr>
            </a:lvl3pPr>
            <a:lvl4pPr marL="1828800" lvl="3"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4pPr>
            <a:lvl5pPr marL="2286000" lvl="4"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5pPr>
            <a:lvl6pPr marL="2743200" lvl="5"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6pPr>
            <a:lvl7pPr marL="3200400" lvl="6"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7pPr>
            <a:lvl8pPr marL="3657600" lvl="7"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8pPr>
            <a:lvl9pPr marL="4114800" lvl="8"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9pPr>
          </a:lstStyle>
          <a:p>
            <a:endParaRPr/>
          </a:p>
        </p:txBody>
      </p:sp>
      <p:sp>
        <p:nvSpPr>
          <p:cNvPr id="8" name="Google Shape;8;p1"/>
          <p:cNvSpPr txBox="1">
            <a:spLocks noGrp="1"/>
          </p:cNvSpPr>
          <p:nvPr>
            <p:ph type="sldNum" idx="12"/>
          </p:nvPr>
        </p:nvSpPr>
        <p:spPr>
          <a:xfrm>
            <a:off x="8328184" y="45974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Inter-Regular"/>
                <a:ea typeface="Inter-Regular"/>
                <a:cs typeface="Inter-Regular"/>
                <a:sym typeface="Inter-Regular"/>
              </a:defRPr>
            </a:lvl1pPr>
            <a:lvl2pPr lvl="1" algn="r" rtl="0">
              <a:buNone/>
              <a:defRPr sz="1300">
                <a:solidFill>
                  <a:schemeClr val="accent1"/>
                </a:solidFill>
                <a:latin typeface="Inter-Regular"/>
                <a:ea typeface="Inter-Regular"/>
                <a:cs typeface="Inter-Regular"/>
                <a:sym typeface="Inter-Regular"/>
              </a:defRPr>
            </a:lvl2pPr>
            <a:lvl3pPr lvl="2" algn="r" rtl="0">
              <a:buNone/>
              <a:defRPr sz="1300">
                <a:solidFill>
                  <a:schemeClr val="accent1"/>
                </a:solidFill>
                <a:latin typeface="Inter-Regular"/>
                <a:ea typeface="Inter-Regular"/>
                <a:cs typeface="Inter-Regular"/>
                <a:sym typeface="Inter-Regular"/>
              </a:defRPr>
            </a:lvl3pPr>
            <a:lvl4pPr lvl="3" algn="r" rtl="0">
              <a:buNone/>
              <a:defRPr sz="1300">
                <a:solidFill>
                  <a:schemeClr val="accent1"/>
                </a:solidFill>
                <a:latin typeface="Inter-Regular"/>
                <a:ea typeface="Inter-Regular"/>
                <a:cs typeface="Inter-Regular"/>
                <a:sym typeface="Inter-Regular"/>
              </a:defRPr>
            </a:lvl4pPr>
            <a:lvl5pPr lvl="4" algn="r" rtl="0">
              <a:buNone/>
              <a:defRPr sz="1300">
                <a:solidFill>
                  <a:schemeClr val="accent1"/>
                </a:solidFill>
                <a:latin typeface="Inter-Regular"/>
                <a:ea typeface="Inter-Regular"/>
                <a:cs typeface="Inter-Regular"/>
                <a:sym typeface="Inter-Regular"/>
              </a:defRPr>
            </a:lvl5pPr>
            <a:lvl6pPr lvl="5" algn="r" rtl="0">
              <a:buNone/>
              <a:defRPr sz="1300">
                <a:solidFill>
                  <a:schemeClr val="accent1"/>
                </a:solidFill>
                <a:latin typeface="Inter-Regular"/>
                <a:ea typeface="Inter-Regular"/>
                <a:cs typeface="Inter-Regular"/>
                <a:sym typeface="Inter-Regular"/>
              </a:defRPr>
            </a:lvl6pPr>
            <a:lvl7pPr lvl="6" algn="r" rtl="0">
              <a:buNone/>
              <a:defRPr sz="1300">
                <a:solidFill>
                  <a:schemeClr val="accent1"/>
                </a:solidFill>
                <a:latin typeface="Inter-Regular"/>
                <a:ea typeface="Inter-Regular"/>
                <a:cs typeface="Inter-Regular"/>
                <a:sym typeface="Inter-Regular"/>
              </a:defRPr>
            </a:lvl7pPr>
            <a:lvl8pPr lvl="7" algn="r" rtl="0">
              <a:buNone/>
              <a:defRPr sz="1300">
                <a:solidFill>
                  <a:schemeClr val="accent1"/>
                </a:solidFill>
                <a:latin typeface="Inter-Regular"/>
                <a:ea typeface="Inter-Regular"/>
                <a:cs typeface="Inter-Regular"/>
                <a:sym typeface="Inter-Regular"/>
              </a:defRPr>
            </a:lvl8pPr>
            <a:lvl9pPr lvl="8" algn="r" rtl="0">
              <a:buNone/>
              <a:defRPr sz="1300">
                <a:solidFill>
                  <a:schemeClr val="accent1"/>
                </a:solidFill>
                <a:latin typeface="Inter-Regular"/>
                <a:ea typeface="Inter-Regular"/>
                <a:cs typeface="Inter-Regular"/>
                <a:sym typeface="Inter-Regular"/>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5" name="Picture 4" descr="A picture containing monitor, screen, dark, television&#10;&#10;Description automatically generated">
            <a:extLst>
              <a:ext uri="{FF2B5EF4-FFF2-40B4-BE49-F238E27FC236}">
                <a16:creationId xmlns:a16="http://schemas.microsoft.com/office/drawing/2014/main" id="{49B8E8F5-C775-46AA-AD00-E4D098B3ED1A}"/>
              </a:ext>
            </a:extLst>
          </p:cNvPr>
          <p:cNvPicPr>
            <a:picLocks noChangeAspect="1"/>
          </p:cNvPicPr>
          <p:nvPr/>
        </p:nvPicPr>
        <p:blipFill>
          <a:blip r:embed="rId3"/>
          <a:stretch>
            <a:fillRect/>
          </a:stretch>
        </p:blipFill>
        <p:spPr>
          <a:xfrm>
            <a:off x="0" y="0"/>
            <a:ext cx="9144000" cy="5143500"/>
          </a:xfrm>
          <a:prstGeom prst="rect">
            <a:avLst/>
          </a:prstGeom>
        </p:spPr>
      </p:pic>
      <p:sp>
        <p:nvSpPr>
          <p:cNvPr id="57" name="Google Shape;57;p12"/>
          <p:cNvSpPr txBox="1">
            <a:spLocks noGrp="1"/>
          </p:cNvSpPr>
          <p:nvPr>
            <p:ph type="ctrTitle"/>
          </p:nvPr>
        </p:nvSpPr>
        <p:spPr>
          <a:xfrm>
            <a:off x="600075" y="1662450"/>
            <a:ext cx="7506100" cy="181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z="3200" dirty="0">
                <a:solidFill>
                  <a:schemeClr val="accent1">
                    <a:lumMod val="20000"/>
                    <a:lumOff val="80000"/>
                  </a:schemeClr>
                </a:solidFill>
              </a:rPr>
              <a:t>Neural Architectural Search using Parameter Sharing and Augmenting</a:t>
            </a:r>
            <a:br>
              <a:rPr lang="en-IN" sz="3200" dirty="0">
                <a:solidFill>
                  <a:schemeClr val="accent1">
                    <a:lumMod val="20000"/>
                    <a:lumOff val="80000"/>
                  </a:schemeClr>
                </a:solidFill>
              </a:rPr>
            </a:br>
            <a:r>
              <a:rPr lang="en-IN" sz="3200" dirty="0">
                <a:solidFill>
                  <a:schemeClr val="accent1">
                    <a:lumMod val="20000"/>
                    <a:lumOff val="80000"/>
                  </a:schemeClr>
                </a:solidFill>
              </a:rPr>
              <a:t>Memory Models.</a:t>
            </a:r>
          </a:p>
        </p:txBody>
      </p:sp>
      <p:sp>
        <p:nvSpPr>
          <p:cNvPr id="6" name="TextBox 5">
            <a:extLst>
              <a:ext uri="{FF2B5EF4-FFF2-40B4-BE49-F238E27FC236}">
                <a16:creationId xmlns:a16="http://schemas.microsoft.com/office/drawing/2014/main" id="{1FDC913D-FD01-4244-8F5E-B257EA0AF5DD}"/>
              </a:ext>
            </a:extLst>
          </p:cNvPr>
          <p:cNvSpPr txBox="1"/>
          <p:nvPr/>
        </p:nvSpPr>
        <p:spPr>
          <a:xfrm>
            <a:off x="600050" y="4152562"/>
            <a:ext cx="7506100" cy="923330"/>
          </a:xfrm>
          <a:prstGeom prst="rect">
            <a:avLst/>
          </a:prstGeom>
          <a:noFill/>
        </p:spPr>
        <p:txBody>
          <a:bodyPr wrap="square" rtlCol="0">
            <a:spAutoFit/>
          </a:bodyPr>
          <a:lstStyle/>
          <a:p>
            <a:pPr algn="r"/>
            <a:r>
              <a:rPr lang="en-IN" sz="1800" dirty="0">
                <a:solidFill>
                  <a:schemeClr val="tx2">
                    <a:lumMod val="90000"/>
                  </a:schemeClr>
                </a:solidFill>
                <a:latin typeface="Inter-Regular" panose="020B0604020202020204" charset="0"/>
                <a:ea typeface="Inter-Regular" panose="020B0604020202020204" charset="0"/>
              </a:rPr>
              <a:t>-Vinay Jain, Graduate Student, Data Science</a:t>
            </a:r>
          </a:p>
          <a:p>
            <a:pPr algn="r"/>
            <a:r>
              <a:rPr lang="en-IN" sz="1800" dirty="0">
                <a:solidFill>
                  <a:schemeClr val="tx2">
                    <a:lumMod val="90000"/>
                  </a:schemeClr>
                </a:solidFill>
                <a:latin typeface="Inter-Regular" panose="020B0604020202020204" charset="0"/>
                <a:ea typeface="Inter-Regular" panose="020B0604020202020204" charset="0"/>
              </a:rPr>
              <a:t>Advisor: Dr. Travis Desell</a:t>
            </a:r>
          </a:p>
          <a:p>
            <a:pPr algn="r"/>
            <a:endParaRPr lang="en-IN" sz="1800" dirty="0">
              <a:solidFill>
                <a:schemeClr val="tx2">
                  <a:lumMod val="90000"/>
                </a:schemeClr>
              </a:solidFill>
              <a:latin typeface="Inter-Regular" panose="020B0604020202020204" charset="0"/>
              <a:ea typeface="Inter-Regular"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52790-CC12-4BCF-8912-D90268BAEAEF}"/>
              </a:ext>
            </a:extLst>
          </p:cNvPr>
          <p:cNvSpPr>
            <a:spLocks noGrp="1"/>
          </p:cNvSpPr>
          <p:nvPr>
            <p:ph type="title"/>
          </p:nvPr>
        </p:nvSpPr>
        <p:spPr>
          <a:xfrm>
            <a:off x="814388" y="678656"/>
            <a:ext cx="7513796" cy="553644"/>
          </a:xfrm>
        </p:spPr>
        <p:txBody>
          <a:bodyPr/>
          <a:lstStyle/>
          <a:p>
            <a:r>
              <a:rPr lang="en-IN" sz="2800" dirty="0"/>
              <a:t>Current State of the Project</a:t>
            </a:r>
          </a:p>
        </p:txBody>
      </p:sp>
      <p:sp>
        <p:nvSpPr>
          <p:cNvPr id="3" name="Text Placeholder 2">
            <a:extLst>
              <a:ext uri="{FF2B5EF4-FFF2-40B4-BE49-F238E27FC236}">
                <a16:creationId xmlns:a16="http://schemas.microsoft.com/office/drawing/2014/main" id="{D83E4281-6185-4AE1-A776-B08A642D51D5}"/>
              </a:ext>
            </a:extLst>
          </p:cNvPr>
          <p:cNvSpPr>
            <a:spLocks noGrp="1"/>
          </p:cNvSpPr>
          <p:nvPr>
            <p:ph type="body" idx="1"/>
          </p:nvPr>
        </p:nvSpPr>
        <p:spPr>
          <a:xfrm>
            <a:off x="371476" y="1353948"/>
            <a:ext cx="7715250" cy="2153634"/>
          </a:xfrm>
        </p:spPr>
        <p:txBody>
          <a:bodyPr>
            <a:normAutofit/>
          </a:bodyPr>
          <a:lstStyle/>
          <a:p>
            <a:pPr marL="28575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Implementation of data module to handle text datasets such as </a:t>
            </a:r>
            <a:r>
              <a:rPr lang="en-IN" sz="1400" dirty="0" err="1">
                <a:ln w="0"/>
                <a:solidFill>
                  <a:schemeClr val="tx1"/>
                </a:solidFill>
                <a:effectLst>
                  <a:outerShdw blurRad="38100" dist="19050" dir="2700000" algn="tl" rotWithShape="0">
                    <a:schemeClr val="dk1">
                      <a:alpha val="40000"/>
                    </a:schemeClr>
                  </a:outerShdw>
                </a:effectLst>
              </a:rPr>
              <a:t>penntree</a:t>
            </a:r>
            <a:r>
              <a:rPr lang="en-IN" sz="1400" dirty="0">
                <a:ln w="0"/>
                <a:solidFill>
                  <a:schemeClr val="tx1"/>
                </a:solidFill>
                <a:effectLst>
                  <a:outerShdw blurRad="38100" dist="19050" dir="2700000" algn="tl" rotWithShape="0">
                    <a:schemeClr val="dk1">
                      <a:alpha val="40000"/>
                    </a:schemeClr>
                  </a:outerShdw>
                </a:effectLst>
              </a:rPr>
              <a:t> bank and </a:t>
            </a:r>
            <a:r>
              <a:rPr lang="en-IN" sz="1400" dirty="0" err="1">
                <a:ln w="0"/>
                <a:solidFill>
                  <a:schemeClr val="tx1"/>
                </a:solidFill>
                <a:effectLst>
                  <a:outerShdw blurRad="38100" dist="19050" dir="2700000" algn="tl" rotWithShape="0">
                    <a:schemeClr val="dk1">
                      <a:alpha val="40000"/>
                    </a:schemeClr>
                  </a:outerShdw>
                </a:effectLst>
              </a:rPr>
              <a:t>wikitext</a:t>
            </a:r>
            <a:r>
              <a:rPr lang="en-IN" sz="1400" dirty="0">
                <a:ln w="0"/>
                <a:solidFill>
                  <a:schemeClr val="tx1"/>
                </a:solidFill>
                <a:effectLst>
                  <a:outerShdw blurRad="38100" dist="19050" dir="2700000" algn="tl" rotWithShape="0">
                    <a:schemeClr val="dk1">
                      <a:alpha val="40000"/>
                    </a:schemeClr>
                  </a:outerShdw>
                </a:effectLst>
              </a:rPr>
              <a:t> on single character and single word level with variable offset.</a:t>
            </a:r>
          </a:p>
          <a:p>
            <a:pPr marL="28575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It can handle multiple files, sentences, paragraphs as the size of input.</a:t>
            </a:r>
          </a:p>
          <a:p>
            <a:pPr marL="28575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Adding the </a:t>
            </a:r>
            <a:r>
              <a:rPr lang="en-IN" sz="1400" dirty="0" err="1">
                <a:ln w="0"/>
                <a:solidFill>
                  <a:schemeClr val="tx1"/>
                </a:solidFill>
                <a:effectLst>
                  <a:outerShdw blurRad="38100" dist="19050" dir="2700000" algn="tl" rotWithShape="0">
                    <a:schemeClr val="dk1">
                      <a:alpha val="40000"/>
                    </a:schemeClr>
                  </a:outerShdw>
                </a:effectLst>
              </a:rPr>
              <a:t>softmax</a:t>
            </a:r>
            <a:r>
              <a:rPr lang="en-IN" sz="1400" dirty="0">
                <a:ln w="0"/>
                <a:solidFill>
                  <a:schemeClr val="tx1"/>
                </a:solidFill>
                <a:effectLst>
                  <a:outerShdw blurRad="38100" dist="19050" dir="2700000" algn="tl" rotWithShape="0">
                    <a:schemeClr val="dk1">
                      <a:alpha val="40000"/>
                    </a:schemeClr>
                  </a:outerShdw>
                </a:effectLst>
              </a:rPr>
              <a:t> layer for the purpose of classification based problem. </a:t>
            </a:r>
          </a:p>
        </p:txBody>
      </p:sp>
      <p:sp>
        <p:nvSpPr>
          <p:cNvPr id="4" name="Slide Number Placeholder 3">
            <a:extLst>
              <a:ext uri="{FF2B5EF4-FFF2-40B4-BE49-F238E27FC236}">
                <a16:creationId xmlns:a16="http://schemas.microsoft.com/office/drawing/2014/main" id="{F2830F7E-F1F1-485E-9D54-22D24ED545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54477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52790-CC12-4BCF-8912-D90268BAEAEF}"/>
              </a:ext>
            </a:extLst>
          </p:cNvPr>
          <p:cNvSpPr>
            <a:spLocks noGrp="1"/>
          </p:cNvSpPr>
          <p:nvPr>
            <p:ph type="title"/>
          </p:nvPr>
        </p:nvSpPr>
        <p:spPr>
          <a:xfrm>
            <a:off x="814388" y="678656"/>
            <a:ext cx="7513796" cy="553644"/>
          </a:xfrm>
        </p:spPr>
        <p:txBody>
          <a:bodyPr/>
          <a:lstStyle/>
          <a:p>
            <a:r>
              <a:rPr lang="en-IN" sz="2800" dirty="0"/>
              <a:t>Current State of the Project</a:t>
            </a:r>
          </a:p>
        </p:txBody>
      </p:sp>
      <p:sp>
        <p:nvSpPr>
          <p:cNvPr id="3" name="Text Placeholder 2">
            <a:extLst>
              <a:ext uri="{FF2B5EF4-FFF2-40B4-BE49-F238E27FC236}">
                <a16:creationId xmlns:a16="http://schemas.microsoft.com/office/drawing/2014/main" id="{D83E4281-6185-4AE1-A776-B08A642D51D5}"/>
              </a:ext>
            </a:extLst>
          </p:cNvPr>
          <p:cNvSpPr>
            <a:spLocks noGrp="1"/>
          </p:cNvSpPr>
          <p:nvPr>
            <p:ph type="body" idx="1"/>
          </p:nvPr>
        </p:nvSpPr>
        <p:spPr>
          <a:xfrm>
            <a:off x="371475" y="1353948"/>
            <a:ext cx="8365331" cy="2153634"/>
          </a:xfrm>
        </p:spPr>
        <p:txBody>
          <a:bodyPr>
            <a:normAutofit/>
          </a:bodyPr>
          <a:lstStyle/>
          <a:p>
            <a:pPr marL="28575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We further improve this auto gradient architecture to inhibit multiple source multiple node connections that increases the search space of the memory cells possible. This helps increase the connections to ( N*N-1) and operations to 5 ( Tanh, sigmoid, </a:t>
            </a:r>
            <a:r>
              <a:rPr lang="en-IN" sz="1400" dirty="0" err="1">
                <a:ln w="0"/>
                <a:solidFill>
                  <a:schemeClr val="tx1"/>
                </a:solidFill>
                <a:effectLst>
                  <a:outerShdw blurRad="38100" dist="19050" dir="2700000" algn="tl" rotWithShape="0">
                    <a:schemeClr val="dk1">
                      <a:alpha val="40000"/>
                    </a:schemeClr>
                  </a:outerShdw>
                </a:effectLst>
              </a:rPr>
              <a:t>ReLU</a:t>
            </a:r>
            <a:r>
              <a:rPr lang="en-IN" sz="1400" dirty="0">
                <a:ln w="0"/>
                <a:solidFill>
                  <a:schemeClr val="tx1"/>
                </a:solidFill>
                <a:effectLst>
                  <a:outerShdw blurRad="38100" dist="19050" dir="2700000" algn="tl" rotWithShape="0">
                    <a:schemeClr val="dk1">
                      <a:alpha val="40000"/>
                    </a:schemeClr>
                  </a:outerShdw>
                </a:effectLst>
              </a:rPr>
              <a:t>, </a:t>
            </a:r>
            <a:r>
              <a:rPr lang="en-IN" sz="1400" dirty="0" err="1">
                <a:ln w="0"/>
                <a:solidFill>
                  <a:schemeClr val="tx1"/>
                </a:solidFill>
                <a:effectLst>
                  <a:outerShdw blurRad="38100" dist="19050" dir="2700000" algn="tl" rotWithShape="0">
                    <a:schemeClr val="dk1">
                      <a:alpha val="40000"/>
                    </a:schemeClr>
                  </a:outerShdw>
                </a:effectLst>
              </a:rPr>
              <a:t>LeakyReLU</a:t>
            </a:r>
            <a:r>
              <a:rPr lang="en-IN" sz="1400" dirty="0">
                <a:ln w="0"/>
                <a:solidFill>
                  <a:schemeClr val="tx1"/>
                </a:solidFill>
                <a:effectLst>
                  <a:outerShdw blurRad="38100" dist="19050" dir="2700000" algn="tl" rotWithShape="0">
                    <a:schemeClr val="dk1">
                      <a:alpha val="40000"/>
                    </a:schemeClr>
                  </a:outerShdw>
                </a:effectLst>
              </a:rPr>
              <a:t> and swish)</a:t>
            </a:r>
          </a:p>
          <a:p>
            <a:pPr marL="28575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The new operation swish has shown better results as compared to sigmoid since the final memory cell with the best result contains swish operation. ( h* sigmoid)</a:t>
            </a:r>
          </a:p>
        </p:txBody>
      </p:sp>
      <p:sp>
        <p:nvSpPr>
          <p:cNvPr id="4" name="Slide Number Placeholder 3">
            <a:extLst>
              <a:ext uri="{FF2B5EF4-FFF2-40B4-BE49-F238E27FC236}">
                <a16:creationId xmlns:a16="http://schemas.microsoft.com/office/drawing/2014/main" id="{F2830F7E-F1F1-485E-9D54-22D24ED545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6" name="Picture 5">
            <a:extLst>
              <a:ext uri="{FF2B5EF4-FFF2-40B4-BE49-F238E27FC236}">
                <a16:creationId xmlns:a16="http://schemas.microsoft.com/office/drawing/2014/main" id="{FC7C132D-BD64-4B71-B213-58E9E268623A}"/>
              </a:ext>
            </a:extLst>
          </p:cNvPr>
          <p:cNvPicPr>
            <a:picLocks noChangeAspect="1"/>
          </p:cNvPicPr>
          <p:nvPr/>
        </p:nvPicPr>
        <p:blipFill>
          <a:blip r:embed="rId2"/>
          <a:stretch>
            <a:fillRect/>
          </a:stretch>
        </p:blipFill>
        <p:spPr>
          <a:xfrm>
            <a:off x="4671379" y="3048301"/>
            <a:ext cx="1798630" cy="190009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206D86C-4E64-48A4-BE77-85CF79204F51}"/>
              </a:ext>
            </a:extLst>
          </p:cNvPr>
          <p:cNvPicPr>
            <a:picLocks noChangeAspect="1"/>
          </p:cNvPicPr>
          <p:nvPr/>
        </p:nvPicPr>
        <p:blipFill>
          <a:blip r:embed="rId3"/>
          <a:stretch>
            <a:fillRect/>
          </a:stretch>
        </p:blipFill>
        <p:spPr>
          <a:xfrm>
            <a:off x="7018181" y="3048302"/>
            <a:ext cx="1108387" cy="190009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1A803E81-1F6D-4D8C-AA1B-7EE3ED438528}"/>
              </a:ext>
            </a:extLst>
          </p:cNvPr>
          <p:cNvPicPr>
            <a:picLocks noChangeAspect="1"/>
          </p:cNvPicPr>
          <p:nvPr/>
        </p:nvPicPr>
        <p:blipFill>
          <a:blip r:embed="rId4"/>
          <a:stretch>
            <a:fillRect/>
          </a:stretch>
        </p:blipFill>
        <p:spPr>
          <a:xfrm>
            <a:off x="2497968" y="3083738"/>
            <a:ext cx="1625239" cy="1829216"/>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D08D36E9-270B-4502-AA79-EEF7C48EC83F}"/>
              </a:ext>
            </a:extLst>
          </p:cNvPr>
          <p:cNvPicPr>
            <a:picLocks noChangeAspect="1"/>
          </p:cNvPicPr>
          <p:nvPr/>
        </p:nvPicPr>
        <p:blipFill>
          <a:blip r:embed="rId5"/>
          <a:stretch>
            <a:fillRect/>
          </a:stretch>
        </p:blipFill>
        <p:spPr>
          <a:xfrm>
            <a:off x="814388" y="3048301"/>
            <a:ext cx="1050775" cy="20024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410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Domain Model Diagram</a:t>
            </a:r>
            <a:endParaRPr dirty="0"/>
          </a:p>
        </p:txBody>
      </p:sp>
      <p:sp>
        <p:nvSpPr>
          <p:cNvPr id="64" name="Google Shape;64;p13"/>
          <p:cNvSpPr txBox="1">
            <a:spLocks noGrp="1"/>
          </p:cNvSpPr>
          <p:nvPr>
            <p:ph type="body" idx="1"/>
          </p:nvPr>
        </p:nvSpPr>
        <p:spPr>
          <a:xfrm>
            <a:off x="1037824" y="1353950"/>
            <a:ext cx="7598969" cy="3155400"/>
          </a:xfrm>
          <a:prstGeom prst="rect">
            <a:avLst/>
          </a:prstGeom>
        </p:spPr>
        <p:txBody>
          <a:bodyPr spcFirstLastPara="1" wrap="square" lIns="0" tIns="0" rIns="0" bIns="0" anchor="t" anchorCtr="0">
            <a:noAutofit/>
          </a:bodyPr>
          <a:lstStyle/>
          <a:p>
            <a:pPr marL="514350" indent="-514350">
              <a:buFont typeface="Arial" panose="020B0604020202020204" pitchFamily="34" charset="0"/>
              <a:buChar char="•"/>
            </a:pPr>
            <a:r>
              <a:rPr lang="en-IN" sz="1400" dirty="0"/>
              <a:t>Overall Architecture consist of: </a:t>
            </a:r>
          </a:p>
          <a:p>
            <a:pPr marL="971550" lvl="1" indent="-514350">
              <a:buFont typeface="Arial" panose="020B0604020202020204" pitchFamily="34" charset="0"/>
              <a:buChar char="•"/>
            </a:pPr>
            <a:r>
              <a:rPr lang="en-IN" sz="1400" dirty="0"/>
              <a:t>Memory Child Maker</a:t>
            </a:r>
          </a:p>
          <a:p>
            <a:pPr marL="971550" lvl="1" indent="-514350">
              <a:buFont typeface="Arial" panose="020B0604020202020204" pitchFamily="34" charset="0"/>
              <a:buChar char="•"/>
            </a:pPr>
            <a:r>
              <a:rPr lang="en-IN" sz="1400" dirty="0"/>
              <a:t>Design Model Maker</a:t>
            </a:r>
          </a:p>
          <a:p>
            <a:pPr marL="514350" indent="-514350">
              <a:buFont typeface="Arial" panose="020B0604020202020204" pitchFamily="34" charset="0"/>
              <a:buChar char="•"/>
            </a:pPr>
            <a:r>
              <a:rPr lang="en-IN" sz="1400" dirty="0"/>
              <a:t>Child Model Maker gives memory model for Design Model</a:t>
            </a:r>
          </a:p>
          <a:p>
            <a:pPr marL="514350" indent="-514350">
              <a:buFont typeface="Arial" panose="020B0604020202020204" pitchFamily="34" charset="0"/>
              <a:buChar char="•"/>
            </a:pPr>
            <a:r>
              <a:rPr lang="en-IN" sz="1400" dirty="0"/>
              <a:t>A single Design Model can consist of multiple same child models.</a:t>
            </a:r>
          </a:p>
        </p:txBody>
      </p:sp>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7" name="Picture 6" descr="A screenshot of a cell phone&#10;&#10;Description automatically generated">
            <a:extLst>
              <a:ext uri="{FF2B5EF4-FFF2-40B4-BE49-F238E27FC236}">
                <a16:creationId xmlns:a16="http://schemas.microsoft.com/office/drawing/2014/main" id="{241E3450-0AA5-4AFE-9B40-8A352929115C}"/>
              </a:ext>
            </a:extLst>
          </p:cNvPr>
          <p:cNvPicPr>
            <a:picLocks noChangeAspect="1"/>
          </p:cNvPicPr>
          <p:nvPr/>
        </p:nvPicPr>
        <p:blipFill>
          <a:blip r:embed="rId3"/>
          <a:stretch>
            <a:fillRect/>
          </a:stretch>
        </p:blipFill>
        <p:spPr>
          <a:xfrm>
            <a:off x="1328737" y="2971227"/>
            <a:ext cx="6486526" cy="20198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Domain Model Diagram</a:t>
            </a:r>
            <a:endParaRPr dirty="0"/>
          </a:p>
        </p:txBody>
      </p:sp>
      <p:sp>
        <p:nvSpPr>
          <p:cNvPr id="64" name="Google Shape;64;p13"/>
          <p:cNvSpPr txBox="1">
            <a:spLocks noGrp="1"/>
          </p:cNvSpPr>
          <p:nvPr>
            <p:ph type="body" idx="1"/>
          </p:nvPr>
        </p:nvSpPr>
        <p:spPr>
          <a:xfrm>
            <a:off x="1037824" y="1353950"/>
            <a:ext cx="7598969" cy="3155400"/>
          </a:xfrm>
          <a:prstGeom prst="rect">
            <a:avLst/>
          </a:prstGeom>
        </p:spPr>
        <p:txBody>
          <a:bodyPr spcFirstLastPara="1" wrap="square" lIns="0" tIns="0" rIns="0" bIns="0" anchor="t" anchorCtr="0">
            <a:noAutofit/>
          </a:bodyPr>
          <a:lstStyle/>
          <a:p>
            <a:pPr indent="-457200">
              <a:buFont typeface="Arial" panose="020B0604020202020204" pitchFamily="34" charset="0"/>
              <a:buChar char="•"/>
            </a:pPr>
            <a:r>
              <a:rPr lang="en-IN" sz="1400" dirty="0"/>
              <a:t>Child Model Maker is a module for making memory model for entire architecture model.</a:t>
            </a:r>
          </a:p>
          <a:p>
            <a:pPr indent="-457200">
              <a:buFont typeface="Arial" panose="020B0604020202020204" pitchFamily="34" charset="0"/>
              <a:buChar char="•"/>
            </a:pPr>
            <a:r>
              <a:rPr lang="en-IN" sz="1400" dirty="0"/>
              <a:t>We can use any memory model method which will satisfy child model interface.</a:t>
            </a:r>
          </a:p>
          <a:p>
            <a:pPr indent="-457200">
              <a:buFont typeface="Arial" panose="020B0604020202020204" pitchFamily="34" charset="0"/>
              <a:buChar char="•"/>
            </a:pPr>
            <a:r>
              <a:rPr lang="en-IN" sz="1400" dirty="0"/>
              <a:t>We use ENAS for making memory model.</a:t>
            </a:r>
          </a:p>
          <a:p>
            <a:pPr indent="-457200">
              <a:buFont typeface="Arial" panose="020B0604020202020204" pitchFamily="34" charset="0"/>
              <a:buChar char="•"/>
            </a:pPr>
            <a:r>
              <a:rPr lang="en-IN" sz="1400" dirty="0"/>
              <a:t>ENAS has two modules based on RL:</a:t>
            </a:r>
          </a:p>
          <a:p>
            <a:pPr marL="0" lvl="1" indent="0">
              <a:buNone/>
            </a:pPr>
            <a:r>
              <a:rPr lang="en-IN" sz="1400" dirty="0"/>
              <a:t>	Controller  ( Generates multiple memory cells for the fixed architecture)</a:t>
            </a:r>
          </a:p>
          <a:p>
            <a:pPr marL="0" lvl="1" indent="0">
              <a:buNone/>
            </a:pPr>
            <a:r>
              <a:rPr lang="en-IN" sz="1400" dirty="0"/>
              <a:t>	Fixed Architecture ( Test the multiple memory cells to give the output). </a:t>
            </a:r>
          </a:p>
          <a:p>
            <a:pPr indent="-457200">
              <a:buFont typeface="Arial" panose="020B0604020202020204" pitchFamily="34" charset="0"/>
              <a:buChar char="•"/>
            </a:pPr>
            <a:r>
              <a:rPr lang="en-IN" sz="1400" dirty="0"/>
              <a:t>Child Model Maker will give top 10 performing memory models as outputs to use.</a:t>
            </a:r>
          </a:p>
          <a:p>
            <a:pPr indent="-457200">
              <a:buFont typeface="Arial" panose="020B0604020202020204" pitchFamily="34" charset="0"/>
              <a:buChar char="•"/>
            </a:pPr>
            <a:endParaRPr lang="en-IN" sz="1400" dirty="0"/>
          </a:p>
        </p:txBody>
      </p:sp>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9984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Domain Model Diagram</a:t>
            </a:r>
            <a:endParaRPr dirty="0"/>
          </a:p>
        </p:txBody>
      </p:sp>
      <p:sp>
        <p:nvSpPr>
          <p:cNvPr id="64" name="Google Shape;64;p13"/>
          <p:cNvSpPr txBox="1">
            <a:spLocks noGrp="1"/>
          </p:cNvSpPr>
          <p:nvPr>
            <p:ph type="body" idx="1"/>
          </p:nvPr>
        </p:nvSpPr>
        <p:spPr>
          <a:xfrm>
            <a:off x="1037824" y="1353950"/>
            <a:ext cx="7598969" cy="3155400"/>
          </a:xfrm>
          <a:prstGeom prst="rect">
            <a:avLst/>
          </a:prstGeom>
        </p:spPr>
        <p:txBody>
          <a:bodyPr spcFirstLastPara="1" wrap="square" lIns="0" tIns="0" rIns="0" bIns="0" anchor="t" anchorCtr="0">
            <a:noAutofit/>
          </a:bodyPr>
          <a:lstStyle/>
          <a:p>
            <a:pPr indent="-457200">
              <a:buFont typeface="Arial" panose="020B0604020202020204" pitchFamily="34" charset="0"/>
              <a:buChar char="•"/>
            </a:pPr>
            <a:r>
              <a:rPr lang="en-IN" sz="1400" dirty="0"/>
              <a:t>The final architecture model consists of Child Memory Model and Design Model.</a:t>
            </a:r>
          </a:p>
          <a:p>
            <a:pPr indent="-457200">
              <a:buFont typeface="Arial" panose="020B0604020202020204" pitchFamily="34" charset="0"/>
              <a:buChar char="•"/>
            </a:pPr>
            <a:r>
              <a:rPr lang="en-IN" sz="1400" dirty="0"/>
              <a:t>The Architecture Model is then passed to Validation to get the final output on dataset.</a:t>
            </a:r>
          </a:p>
          <a:p>
            <a:pPr indent="-457200">
              <a:buFont typeface="Arial" panose="020B0604020202020204" pitchFamily="34" charset="0"/>
              <a:buChar char="•"/>
            </a:pPr>
            <a:r>
              <a:rPr lang="en-IN" sz="1400" dirty="0"/>
              <a:t>It would test on the testing data and give the predictions.</a:t>
            </a:r>
          </a:p>
          <a:p>
            <a:pPr indent="-457200">
              <a:buFont typeface="Arial" panose="020B0604020202020204" pitchFamily="34" charset="0"/>
              <a:buChar char="•"/>
            </a:pPr>
            <a:r>
              <a:rPr lang="en-IN" sz="1400" dirty="0"/>
              <a:t>EXAMM uses speciation strategy based on neuroevolutionary algorithms such as island selection and asynchronous crossover and mutation.</a:t>
            </a:r>
          </a:p>
          <a:p>
            <a:pPr indent="-457200">
              <a:buFont typeface="Arial" panose="020B0604020202020204" pitchFamily="34" charset="0"/>
              <a:buChar char="•"/>
            </a:pPr>
            <a:r>
              <a:rPr lang="en-IN" sz="1400" dirty="0"/>
              <a:t>In crossover : using two macro architecture as parent to create an new architecture as offspring.</a:t>
            </a:r>
          </a:p>
          <a:p>
            <a:pPr indent="-457200">
              <a:buFont typeface="Arial" panose="020B0604020202020204" pitchFamily="34" charset="0"/>
              <a:buChar char="•"/>
            </a:pPr>
            <a:r>
              <a:rPr lang="en-IN" sz="1400" dirty="0"/>
              <a:t>In mutation : Diversifying  the memory cell from the previous generation by changing the memory cell.</a:t>
            </a:r>
          </a:p>
        </p:txBody>
      </p:sp>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367144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Architecture Overview</a:t>
            </a:r>
            <a:endParaRPr dirty="0"/>
          </a:p>
        </p:txBody>
      </p:sp>
      <p:sp>
        <p:nvSpPr>
          <p:cNvPr id="64" name="Google Shape;64;p13"/>
          <p:cNvSpPr txBox="1">
            <a:spLocks noGrp="1"/>
          </p:cNvSpPr>
          <p:nvPr>
            <p:ph type="body" idx="1"/>
          </p:nvPr>
        </p:nvSpPr>
        <p:spPr>
          <a:xfrm>
            <a:off x="1037825" y="1353950"/>
            <a:ext cx="3019826" cy="3155400"/>
          </a:xfrm>
          <a:prstGeom prst="rect">
            <a:avLst/>
          </a:prstGeom>
        </p:spPr>
        <p:txBody>
          <a:bodyPr spcFirstLastPara="1" wrap="square" lIns="0" tIns="0" rIns="0" bIns="0" anchor="t" anchorCtr="0">
            <a:noAutofit/>
          </a:bodyPr>
          <a:lstStyle/>
          <a:p>
            <a:pPr indent="-457200">
              <a:buFont typeface="Arial" panose="020B0604020202020204" pitchFamily="34" charset="0"/>
              <a:buChar char="•"/>
            </a:pPr>
            <a:r>
              <a:rPr lang="en-IN" sz="1400" dirty="0"/>
              <a:t>Storing the time series dataset and text dataset into training, validation and testing set in pickle files.</a:t>
            </a:r>
          </a:p>
          <a:p>
            <a:pPr indent="-457200">
              <a:buFont typeface="Arial" panose="020B0604020202020204" pitchFamily="34" charset="0"/>
              <a:buChar char="•"/>
            </a:pPr>
            <a:r>
              <a:rPr lang="en-IN" sz="1400" dirty="0"/>
              <a:t>Transforming the text dataset using embedding, indexing and One-Hot Encoder.</a:t>
            </a:r>
          </a:p>
          <a:p>
            <a:pPr indent="-457200">
              <a:buFont typeface="Arial" panose="020B0604020202020204" pitchFamily="34" charset="0"/>
              <a:buChar char="•"/>
            </a:pPr>
            <a:r>
              <a:rPr lang="en-IN" sz="1400" dirty="0"/>
              <a:t>Developing Architectural Model and analysis of the result.</a:t>
            </a:r>
          </a:p>
        </p:txBody>
      </p:sp>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5" name="Content Placeholder 25" descr="A screenshot of a cell phone&#10;&#10;Description automatically generated">
            <a:extLst>
              <a:ext uri="{FF2B5EF4-FFF2-40B4-BE49-F238E27FC236}">
                <a16:creationId xmlns:a16="http://schemas.microsoft.com/office/drawing/2014/main" id="{B8657A9F-B84E-4816-B891-4C6BDACD824D}"/>
              </a:ext>
            </a:extLst>
          </p:cNvPr>
          <p:cNvPicPr>
            <a:picLocks noChangeAspect="1"/>
          </p:cNvPicPr>
          <p:nvPr/>
        </p:nvPicPr>
        <p:blipFill>
          <a:blip r:embed="rId3"/>
          <a:stretch>
            <a:fillRect/>
          </a:stretch>
        </p:blipFill>
        <p:spPr>
          <a:xfrm>
            <a:off x="4451974" y="1303419"/>
            <a:ext cx="2973920" cy="3155400"/>
          </a:xfrm>
          <a:prstGeom prst="rect">
            <a:avLst/>
          </a:prstGeom>
        </p:spPr>
      </p:pic>
    </p:spTree>
    <p:extLst>
      <p:ext uri="{BB962C8B-B14F-4D97-AF65-F5344CB8AC3E}">
        <p14:creationId xmlns:p14="http://schemas.microsoft.com/office/powerpoint/2010/main" val="24517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Architecture Overview</a:t>
            </a:r>
            <a:endParaRPr dirty="0"/>
          </a:p>
        </p:txBody>
      </p:sp>
      <p:sp>
        <p:nvSpPr>
          <p:cNvPr id="64" name="Google Shape;64;p13"/>
          <p:cNvSpPr txBox="1">
            <a:spLocks noGrp="1"/>
          </p:cNvSpPr>
          <p:nvPr>
            <p:ph type="body" idx="1"/>
          </p:nvPr>
        </p:nvSpPr>
        <p:spPr>
          <a:xfrm>
            <a:off x="267116" y="1353950"/>
            <a:ext cx="5269289" cy="3155400"/>
          </a:xfrm>
          <a:prstGeom prst="rect">
            <a:avLst/>
          </a:prstGeom>
        </p:spPr>
        <p:txBody>
          <a:bodyPr spcFirstLastPara="1" wrap="square" lIns="0" tIns="0" rIns="0" bIns="0" anchor="t" anchorCtr="0">
            <a:noAutofit/>
          </a:bodyPr>
          <a:lstStyle/>
          <a:p>
            <a:pPr indent="-457200">
              <a:buFont typeface="Arial" panose="020B0604020202020204" pitchFamily="34" charset="0"/>
              <a:buChar char="•"/>
            </a:pPr>
            <a:r>
              <a:rPr lang="en-IN" sz="1400" dirty="0"/>
              <a:t>Time Series Database and PTB database is used.</a:t>
            </a:r>
          </a:p>
          <a:p>
            <a:pPr indent="-457200">
              <a:buFont typeface="Arial" panose="020B0604020202020204" pitchFamily="34" charset="0"/>
              <a:buChar char="•"/>
            </a:pPr>
            <a:r>
              <a:rPr lang="en-IN" sz="1400" dirty="0"/>
              <a:t>Data is divided into training, testing and validation. </a:t>
            </a:r>
          </a:p>
          <a:p>
            <a:pPr indent="-457200">
              <a:buFont typeface="Arial" panose="020B0604020202020204" pitchFamily="34" charset="0"/>
              <a:buChar char="•"/>
            </a:pPr>
            <a:r>
              <a:rPr lang="en-IN" sz="1400" dirty="0"/>
              <a:t>For time series, based on the parameter, output variable is selected.</a:t>
            </a:r>
          </a:p>
          <a:p>
            <a:pPr indent="-457200">
              <a:buFont typeface="Arial" panose="020B0604020202020204" pitchFamily="34" charset="0"/>
              <a:buChar char="•"/>
            </a:pPr>
            <a:r>
              <a:rPr lang="en-IN" sz="1400" dirty="0"/>
              <a:t>For text series, word-offset is passed and type is passed to predict.</a:t>
            </a:r>
          </a:p>
          <a:p>
            <a:pPr indent="-457200">
              <a:buFont typeface="Arial" panose="020B0604020202020204" pitchFamily="34" charset="0"/>
              <a:buChar char="•"/>
            </a:pPr>
            <a:r>
              <a:rPr lang="en-IN" sz="1400" dirty="0"/>
              <a:t>The labels for the character and word level would be characters and words from the next word offset.</a:t>
            </a:r>
          </a:p>
          <a:p>
            <a:pPr indent="-457200">
              <a:buFont typeface="Arial" panose="020B0604020202020204" pitchFamily="34" charset="0"/>
              <a:buChar char="•"/>
            </a:pPr>
            <a:r>
              <a:rPr lang="en-IN" sz="1400" dirty="0"/>
              <a:t>The module for the PTB character can also handle PTB word level prediction.</a:t>
            </a:r>
          </a:p>
        </p:txBody>
      </p:sp>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4098" name="Picture 2">
            <a:extLst>
              <a:ext uri="{FF2B5EF4-FFF2-40B4-BE49-F238E27FC236}">
                <a16:creationId xmlns:a16="http://schemas.microsoft.com/office/drawing/2014/main" id="{42DF4620-6E8F-4B29-881F-4CCC134AC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285" y="1353950"/>
            <a:ext cx="3257599" cy="315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65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Architecture Overview</a:t>
            </a:r>
            <a:endParaRPr dirty="0"/>
          </a:p>
        </p:txBody>
      </p:sp>
      <p:sp>
        <p:nvSpPr>
          <p:cNvPr id="64" name="Google Shape;64;p13"/>
          <p:cNvSpPr txBox="1">
            <a:spLocks noGrp="1"/>
          </p:cNvSpPr>
          <p:nvPr>
            <p:ph type="body" idx="1"/>
          </p:nvPr>
        </p:nvSpPr>
        <p:spPr>
          <a:xfrm>
            <a:off x="1037825" y="1353950"/>
            <a:ext cx="3019826" cy="3155400"/>
          </a:xfrm>
          <a:prstGeom prst="rect">
            <a:avLst/>
          </a:prstGeom>
        </p:spPr>
        <p:txBody>
          <a:bodyPr spcFirstLastPara="1" wrap="square" lIns="0" tIns="0" rIns="0" bIns="0" anchor="t" anchorCtr="0">
            <a:noAutofit/>
          </a:bodyPr>
          <a:lstStyle/>
          <a:p>
            <a:pPr indent="-457200">
              <a:buFont typeface="Arial" panose="020B0604020202020204" pitchFamily="34" charset="0"/>
              <a:buChar char="•"/>
            </a:pPr>
            <a:r>
              <a:rPr lang="en-IN" sz="1400" dirty="0"/>
              <a:t>Text data is embedded as array, text index.</a:t>
            </a:r>
          </a:p>
          <a:p>
            <a:pPr indent="-457200">
              <a:buFont typeface="Arial" panose="020B0604020202020204" pitchFamily="34" charset="0"/>
              <a:buChar char="•"/>
            </a:pPr>
            <a:r>
              <a:rPr lang="en-IN" sz="1400" dirty="0"/>
              <a:t>Different algorithms can be used for embedding.</a:t>
            </a:r>
          </a:p>
          <a:p>
            <a:pPr indent="-457200">
              <a:buFont typeface="Arial" panose="020B0604020202020204" pitchFamily="34" charset="0"/>
              <a:buChar char="•"/>
            </a:pPr>
            <a:r>
              <a:rPr lang="en-IN" sz="1400" dirty="0"/>
              <a:t>Each dataset is divided into batch size, sentences, paragraph based on the type.</a:t>
            </a:r>
          </a:p>
        </p:txBody>
      </p:sp>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8196" name="Picture 4">
            <a:extLst>
              <a:ext uri="{FF2B5EF4-FFF2-40B4-BE49-F238E27FC236}">
                <a16:creationId xmlns:a16="http://schemas.microsoft.com/office/drawing/2014/main" id="{05566EE9-581F-4FE4-B4B1-EBC93DBD7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589" y="1577578"/>
            <a:ext cx="4097002" cy="1988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93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Architecture Overview</a:t>
            </a:r>
            <a:endParaRPr dirty="0"/>
          </a:p>
        </p:txBody>
      </p:sp>
      <p:sp>
        <p:nvSpPr>
          <p:cNvPr id="64" name="Google Shape;64;p13"/>
          <p:cNvSpPr txBox="1">
            <a:spLocks noGrp="1"/>
          </p:cNvSpPr>
          <p:nvPr>
            <p:ph type="body" idx="1"/>
          </p:nvPr>
        </p:nvSpPr>
        <p:spPr>
          <a:xfrm>
            <a:off x="1037825" y="1353950"/>
            <a:ext cx="3019826" cy="2132200"/>
          </a:xfrm>
          <a:prstGeom prst="rect">
            <a:avLst/>
          </a:prstGeom>
        </p:spPr>
        <p:txBody>
          <a:bodyPr spcFirstLastPara="1" wrap="square" lIns="0" tIns="0" rIns="0" bIns="0" anchor="t" anchorCtr="0">
            <a:noAutofit/>
          </a:bodyPr>
          <a:lstStyle/>
          <a:p>
            <a:pPr indent="-457200">
              <a:buFont typeface="Arial" panose="020B0604020202020204" pitchFamily="34" charset="0"/>
              <a:buChar char="•"/>
            </a:pPr>
            <a:r>
              <a:rPr lang="en-IN" sz="1400" dirty="0"/>
              <a:t>Child Model Maker takes in data frame and annotation as input.</a:t>
            </a:r>
          </a:p>
          <a:p>
            <a:pPr indent="-457200">
              <a:buFont typeface="Arial" panose="020B0604020202020204" pitchFamily="34" charset="0"/>
              <a:buChar char="•"/>
            </a:pPr>
            <a:r>
              <a:rPr lang="en-IN" sz="1400" dirty="0"/>
              <a:t>ENAS uses an controller and child trainer to output a child memory model.</a:t>
            </a:r>
          </a:p>
        </p:txBody>
      </p:sp>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2" name="Picture 1" descr="A close up of a map&#10;&#10;Description automatically generated">
            <a:extLst>
              <a:ext uri="{FF2B5EF4-FFF2-40B4-BE49-F238E27FC236}">
                <a16:creationId xmlns:a16="http://schemas.microsoft.com/office/drawing/2014/main" id="{7BE0ACA1-5131-4758-AA30-87C9B4449F50}"/>
              </a:ext>
            </a:extLst>
          </p:cNvPr>
          <p:cNvPicPr>
            <a:picLocks noChangeAspect="1"/>
          </p:cNvPicPr>
          <p:nvPr/>
        </p:nvPicPr>
        <p:blipFill>
          <a:blip r:embed="rId3"/>
          <a:stretch>
            <a:fillRect/>
          </a:stretch>
        </p:blipFill>
        <p:spPr>
          <a:xfrm>
            <a:off x="4563407" y="1478118"/>
            <a:ext cx="3764777" cy="2008032"/>
          </a:xfrm>
          <a:prstGeom prst="rect">
            <a:avLst/>
          </a:prstGeom>
        </p:spPr>
      </p:pic>
    </p:spTree>
    <p:extLst>
      <p:ext uri="{BB962C8B-B14F-4D97-AF65-F5344CB8AC3E}">
        <p14:creationId xmlns:p14="http://schemas.microsoft.com/office/powerpoint/2010/main" val="352673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Architecture Overview</a:t>
            </a:r>
            <a:endParaRPr dirty="0"/>
          </a:p>
        </p:txBody>
      </p:sp>
      <p:sp>
        <p:nvSpPr>
          <p:cNvPr id="64" name="Google Shape;64;p13"/>
          <p:cNvSpPr txBox="1">
            <a:spLocks noGrp="1"/>
          </p:cNvSpPr>
          <p:nvPr>
            <p:ph type="body" idx="1"/>
          </p:nvPr>
        </p:nvSpPr>
        <p:spPr>
          <a:xfrm>
            <a:off x="535781" y="1353950"/>
            <a:ext cx="3521870" cy="3155400"/>
          </a:xfrm>
          <a:prstGeom prst="rect">
            <a:avLst/>
          </a:prstGeom>
        </p:spPr>
        <p:txBody>
          <a:bodyPr spcFirstLastPara="1" wrap="square" lIns="0" tIns="0" rIns="0" bIns="0" anchor="t" anchorCtr="0">
            <a:noAutofit/>
          </a:bodyPr>
          <a:lstStyle/>
          <a:p>
            <a:pPr indent="-457200">
              <a:buFont typeface="Arial" panose="020B0604020202020204" pitchFamily="34" charset="0"/>
              <a:buChar char="•"/>
            </a:pPr>
            <a:r>
              <a:rPr lang="en-IN" sz="1400" dirty="0"/>
              <a:t>Design Model Maker takes in Data Frame, annotation and child memory model as input.</a:t>
            </a:r>
          </a:p>
          <a:p>
            <a:pPr indent="-457200">
              <a:buFont typeface="Arial" panose="020B0604020202020204" pitchFamily="34" charset="0"/>
              <a:buChar char="•"/>
            </a:pPr>
            <a:r>
              <a:rPr lang="en-IN" sz="1400" dirty="0"/>
              <a:t>It uses EXAMM as the underlying model to generate architecture model.</a:t>
            </a:r>
          </a:p>
          <a:p>
            <a:pPr indent="-457200">
              <a:buFont typeface="Arial" panose="020B0604020202020204" pitchFamily="34" charset="0"/>
              <a:buChar char="•"/>
            </a:pPr>
            <a:r>
              <a:rPr lang="en-IN" sz="1400" dirty="0"/>
              <a:t>Genome are memory models with nodes and edges.</a:t>
            </a:r>
          </a:p>
          <a:p>
            <a:pPr indent="-457200">
              <a:buFont typeface="Arial" panose="020B0604020202020204" pitchFamily="34" charset="0"/>
              <a:buChar char="•"/>
            </a:pPr>
            <a:r>
              <a:rPr lang="en-IN" sz="1400" dirty="0"/>
              <a:t>Final Architecture consist of design model comprising of child memory models.</a:t>
            </a:r>
          </a:p>
          <a:p>
            <a:pPr indent="-457200">
              <a:buFont typeface="Arial" panose="020B0604020202020204" pitchFamily="34" charset="0"/>
              <a:buChar char="•"/>
            </a:pPr>
            <a:r>
              <a:rPr lang="en-IN" sz="1400" dirty="0"/>
              <a:t>Predictions are done on final architecture.</a:t>
            </a:r>
          </a:p>
        </p:txBody>
      </p:sp>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3" name="Content Placeholder 8" descr="A close up of a map&#10;&#10;Description automatically generated">
            <a:extLst>
              <a:ext uri="{FF2B5EF4-FFF2-40B4-BE49-F238E27FC236}">
                <a16:creationId xmlns:a16="http://schemas.microsoft.com/office/drawing/2014/main" id="{48F1F7AC-B5CF-468F-854C-63CF06649E7E}"/>
              </a:ext>
            </a:extLst>
          </p:cNvPr>
          <p:cNvPicPr>
            <a:picLocks noChangeAspect="1"/>
          </p:cNvPicPr>
          <p:nvPr/>
        </p:nvPicPr>
        <p:blipFill>
          <a:blip r:embed="rId3"/>
          <a:stretch>
            <a:fillRect/>
          </a:stretch>
        </p:blipFill>
        <p:spPr>
          <a:xfrm>
            <a:off x="4142421" y="1453946"/>
            <a:ext cx="4827000" cy="2853554"/>
          </a:xfrm>
          <a:prstGeom prst="rect">
            <a:avLst/>
          </a:prstGeom>
        </p:spPr>
      </p:pic>
    </p:spTree>
    <p:extLst>
      <p:ext uri="{BB962C8B-B14F-4D97-AF65-F5344CB8AC3E}">
        <p14:creationId xmlns:p14="http://schemas.microsoft.com/office/powerpoint/2010/main" val="239127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52790-CC12-4BCF-8912-D90268BAEAEF}"/>
              </a:ext>
            </a:extLst>
          </p:cNvPr>
          <p:cNvSpPr>
            <a:spLocks noGrp="1"/>
          </p:cNvSpPr>
          <p:nvPr>
            <p:ph type="title"/>
          </p:nvPr>
        </p:nvSpPr>
        <p:spPr>
          <a:xfrm>
            <a:off x="814388" y="678656"/>
            <a:ext cx="7513796" cy="553644"/>
          </a:xfrm>
        </p:spPr>
        <p:txBody>
          <a:bodyPr/>
          <a:lstStyle/>
          <a:p>
            <a:r>
              <a:rPr lang="en-IN" sz="2800" dirty="0"/>
              <a:t>What is Neural Architectural Search(NAS)?</a:t>
            </a:r>
            <a:br>
              <a:rPr lang="en-IN" sz="2800" dirty="0"/>
            </a:br>
            <a:endParaRPr lang="en-IN" sz="2800" dirty="0"/>
          </a:p>
        </p:txBody>
      </p:sp>
      <p:sp>
        <p:nvSpPr>
          <p:cNvPr id="3" name="Text Placeholder 2">
            <a:extLst>
              <a:ext uri="{FF2B5EF4-FFF2-40B4-BE49-F238E27FC236}">
                <a16:creationId xmlns:a16="http://schemas.microsoft.com/office/drawing/2014/main" id="{D83E4281-6185-4AE1-A776-B08A642D51D5}"/>
              </a:ext>
            </a:extLst>
          </p:cNvPr>
          <p:cNvSpPr>
            <a:spLocks noGrp="1"/>
          </p:cNvSpPr>
          <p:nvPr>
            <p:ph type="body" idx="1"/>
          </p:nvPr>
        </p:nvSpPr>
        <p:spPr>
          <a:xfrm>
            <a:off x="814388" y="1353947"/>
            <a:ext cx="7513796" cy="3382359"/>
          </a:xfrm>
        </p:spPr>
        <p:txBody>
          <a:bodyPr>
            <a:normAutofit fontScale="92500"/>
          </a:bodyPr>
          <a:lstStyle/>
          <a:p>
            <a:pPr>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latin typeface="Inter-Regular" panose="020B0604020202020204" charset="0"/>
                <a:ea typeface="Inter-Regular" panose="020B0604020202020204" charset="0"/>
              </a:rPr>
              <a:t>It is a subset of AutoML: The process of automating machine learning task.</a:t>
            </a:r>
          </a:p>
          <a:p>
            <a:pPr lvl="1">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latin typeface="Inter-Regular" panose="020B0604020202020204" charset="0"/>
                <a:ea typeface="Inter-Regular" panose="020B0604020202020204" charset="0"/>
              </a:rPr>
              <a:t>Automating Data Preparing, Feature Engineering, Model Assembling.</a:t>
            </a:r>
          </a:p>
          <a:p>
            <a:pPr>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latin typeface="Inter-Regular" panose="020B0604020202020204" charset="0"/>
                <a:ea typeface="Inter-Regular" panose="020B0604020202020204" charset="0"/>
              </a:rPr>
              <a:t>NAS deals with the issue of Model Assembling.</a:t>
            </a:r>
          </a:p>
          <a:p>
            <a:pPr lvl="1">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latin typeface="Inter-Regular" panose="020B0604020202020204" charset="0"/>
                <a:ea typeface="Inter-Regular" panose="020B0604020202020204" charset="0"/>
              </a:rPr>
              <a:t>Which includes model structure, choosing hyperparameters, activation functions.</a:t>
            </a:r>
          </a:p>
          <a:p>
            <a:pPr>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latin typeface="Inter-Regular" panose="020B0604020202020204" charset="0"/>
                <a:ea typeface="Inter-Regular" panose="020B0604020202020204" charset="0"/>
              </a:rPr>
              <a:t>It can be formulated as selecting a model from a set of all model possible such as to minimize the loss function on validation set.</a:t>
            </a:r>
          </a:p>
          <a:p>
            <a:pPr>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latin typeface="Inter-Regular" panose="020B0604020202020204" charset="0"/>
                <a:ea typeface="Inter-Regular" panose="020B0604020202020204" charset="0"/>
              </a:rPr>
              <a:t>Example : </a:t>
            </a:r>
          </a:p>
          <a:p>
            <a:pPr lvl="1">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latin typeface="Inter-Regular" panose="020B0604020202020204" charset="0"/>
                <a:ea typeface="Inter-Regular" panose="020B0604020202020204" charset="0"/>
              </a:rPr>
              <a:t>Suppose we need to transport in desert. So of all the working animals: dog, horse, camel and cattle. We select camel.(Model Selection).</a:t>
            </a:r>
          </a:p>
          <a:p>
            <a:pPr lvl="1">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latin typeface="Inter-Regular" panose="020B0604020202020204" charset="0"/>
                <a:ea typeface="Inter-Regular" panose="020B0604020202020204" charset="0"/>
              </a:rPr>
              <a:t>Now, what If we make our own animal best suitable for the transporting in desert. (Model Generation).</a:t>
            </a:r>
          </a:p>
          <a:p>
            <a:pPr lvl="1">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latin typeface="Inter-Regular" panose="020B0604020202020204" charset="0"/>
                <a:ea typeface="Inter-Regular" panose="020B0604020202020204" charset="0"/>
              </a:rPr>
              <a:t>Lastly, what if we automate the task of making our own animals. (Automation).</a:t>
            </a:r>
          </a:p>
          <a:p>
            <a:pPr lvl="1">
              <a:buFont typeface="Arial" panose="020B0604020202020204" pitchFamily="34" charset="0"/>
              <a:buChar char="•"/>
            </a:pPr>
            <a:endParaRPr lang="en-IN" sz="1400" dirty="0">
              <a:ln w="0"/>
              <a:solidFill>
                <a:schemeClr val="tx1"/>
              </a:solidFill>
              <a:effectLst>
                <a:outerShdw blurRad="38100" dist="19050" dir="2700000" algn="tl" rotWithShape="0">
                  <a:schemeClr val="dk1">
                    <a:alpha val="40000"/>
                  </a:schemeClr>
                </a:outerShdw>
              </a:effectLst>
              <a:latin typeface="Inter-Regular" panose="020B0604020202020204" charset="0"/>
              <a:ea typeface="Inter-Regular" panose="020B0604020202020204" charset="0"/>
            </a:endParaRPr>
          </a:p>
          <a:p>
            <a:pPr>
              <a:buFont typeface="Arial" panose="020B0604020202020204" pitchFamily="34" charset="0"/>
              <a:buChar char="•"/>
            </a:pPr>
            <a:endParaRPr lang="en-IN" sz="1400" dirty="0">
              <a:ln w="0"/>
              <a:solidFill>
                <a:schemeClr val="tx1"/>
              </a:solidFill>
              <a:effectLst>
                <a:outerShdw blurRad="38100" dist="19050" dir="2700000" algn="tl" rotWithShape="0">
                  <a:schemeClr val="dk1">
                    <a:alpha val="40000"/>
                  </a:schemeClr>
                </a:outerShdw>
              </a:effectLst>
              <a:latin typeface="Inter-Regular" panose="020B0604020202020204" charset="0"/>
              <a:ea typeface="Inter-Regular" panose="020B0604020202020204" charset="0"/>
            </a:endParaRPr>
          </a:p>
        </p:txBody>
      </p:sp>
      <p:sp>
        <p:nvSpPr>
          <p:cNvPr id="4" name="Slide Number Placeholder 3">
            <a:extLst>
              <a:ext uri="{FF2B5EF4-FFF2-40B4-BE49-F238E27FC236}">
                <a16:creationId xmlns:a16="http://schemas.microsoft.com/office/drawing/2014/main" id="{F2830F7E-F1F1-485E-9D54-22D24ED545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324610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1037850" y="343761"/>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Deliverables</a:t>
            </a:r>
            <a:endParaRPr dirty="0"/>
          </a:p>
        </p:txBody>
      </p:sp>
      <p:sp>
        <p:nvSpPr>
          <p:cNvPr id="64" name="Google Shape;64;p13"/>
          <p:cNvSpPr txBox="1">
            <a:spLocks noGrp="1"/>
          </p:cNvSpPr>
          <p:nvPr>
            <p:ph type="body" idx="1"/>
          </p:nvPr>
        </p:nvSpPr>
        <p:spPr>
          <a:xfrm>
            <a:off x="522952" y="860641"/>
            <a:ext cx="8079582" cy="2233312"/>
          </a:xfrm>
          <a:prstGeom prst="rect">
            <a:avLst/>
          </a:prstGeom>
        </p:spPr>
        <p:txBody>
          <a:bodyPr spcFirstLastPara="1" wrap="square" lIns="0" tIns="0" rIns="0" bIns="0" anchor="t" anchorCtr="0">
            <a:noAutofit/>
          </a:bodyPr>
          <a:lstStyle/>
          <a:p>
            <a:pPr indent="-457200">
              <a:buFont typeface="Arial" panose="020B0604020202020204" pitchFamily="34" charset="0"/>
              <a:buChar char="•"/>
            </a:pPr>
            <a:r>
              <a:rPr lang="en-IN" sz="1400" dirty="0"/>
              <a:t>For this semester, </a:t>
            </a:r>
          </a:p>
          <a:p>
            <a:pPr lvl="1" indent="-457200">
              <a:buFont typeface="Arial" panose="020B0604020202020204" pitchFamily="34" charset="0"/>
              <a:buChar char="•"/>
            </a:pPr>
            <a:r>
              <a:rPr lang="en-IN" sz="1400" dirty="0"/>
              <a:t>For the first task, we implement the regression based algorithm for the ENAS algorithms on </a:t>
            </a:r>
            <a:r>
              <a:rPr lang="en-IN" sz="1400" dirty="0" err="1"/>
              <a:t>tensorflow</a:t>
            </a:r>
            <a:r>
              <a:rPr lang="en-IN" sz="1400" dirty="0"/>
              <a:t>.</a:t>
            </a:r>
          </a:p>
          <a:p>
            <a:pPr lvl="1" indent="-457200">
              <a:buFont typeface="Arial" panose="020B0604020202020204" pitchFamily="34" charset="0"/>
              <a:buChar char="•"/>
            </a:pPr>
            <a:r>
              <a:rPr lang="en-IN" sz="1400" dirty="0"/>
              <a:t>Implementation of data modules for time series on ENAS. </a:t>
            </a:r>
          </a:p>
          <a:p>
            <a:pPr lvl="1" indent="-457200">
              <a:buFont typeface="Arial" panose="020B0604020202020204" pitchFamily="34" charset="0"/>
              <a:buChar char="•"/>
            </a:pPr>
            <a:r>
              <a:rPr lang="en-IN" sz="1400" dirty="0"/>
              <a:t>Currently, ENAS can only handle Text Classification and Image Classification. </a:t>
            </a:r>
          </a:p>
          <a:p>
            <a:pPr lvl="1" indent="-457200">
              <a:buFont typeface="Arial" panose="020B0604020202020204" pitchFamily="34" charset="0"/>
              <a:buChar char="•"/>
            </a:pPr>
            <a:r>
              <a:rPr lang="en-IN" sz="1400" dirty="0"/>
              <a:t>This will help us compare the EXAMM and ENAS macro architecture on Coal dataset, Aviation dataset and Engine dataset.</a:t>
            </a:r>
          </a:p>
          <a:p>
            <a:pPr lvl="1" indent="-457200">
              <a:buFont typeface="Arial" panose="020B0604020202020204" pitchFamily="34" charset="0"/>
              <a:buChar char="•"/>
            </a:pPr>
            <a:r>
              <a:rPr lang="en-IN" sz="1400" dirty="0"/>
              <a:t>Finally, statistically comparing the result over 20 iterations using 2000 genomes.</a:t>
            </a:r>
          </a:p>
        </p:txBody>
      </p:sp>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403786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Deliverables</a:t>
            </a:r>
            <a:endParaRPr dirty="0"/>
          </a:p>
        </p:txBody>
      </p:sp>
      <p:sp>
        <p:nvSpPr>
          <p:cNvPr id="64" name="Google Shape;64;p13"/>
          <p:cNvSpPr txBox="1">
            <a:spLocks noGrp="1"/>
          </p:cNvSpPr>
          <p:nvPr>
            <p:ph type="body" idx="1"/>
          </p:nvPr>
        </p:nvSpPr>
        <p:spPr>
          <a:xfrm>
            <a:off x="535781" y="1353950"/>
            <a:ext cx="8079582" cy="3155400"/>
          </a:xfrm>
          <a:prstGeom prst="rect">
            <a:avLst/>
          </a:prstGeom>
        </p:spPr>
        <p:txBody>
          <a:bodyPr spcFirstLastPara="1" wrap="square" lIns="0" tIns="0" rIns="0" bIns="0" anchor="t" anchorCtr="0">
            <a:noAutofit/>
          </a:bodyPr>
          <a:lstStyle/>
          <a:p>
            <a:pPr indent="-457200">
              <a:buFont typeface="Arial" panose="020B0604020202020204" pitchFamily="34" charset="0"/>
              <a:buChar char="•"/>
            </a:pPr>
            <a:r>
              <a:rPr lang="en-IN" sz="1400" dirty="0"/>
              <a:t>For this semester, </a:t>
            </a:r>
          </a:p>
          <a:p>
            <a:pPr lvl="1" indent="-457200">
              <a:buFont typeface="Arial" panose="020B0604020202020204" pitchFamily="34" charset="0"/>
              <a:buChar char="•"/>
            </a:pPr>
            <a:r>
              <a:rPr lang="en-IN" sz="1400" dirty="0"/>
              <a:t>For the second task, we improvise the text module in EXAMM module to decrease the work load on CPU.</a:t>
            </a:r>
          </a:p>
          <a:p>
            <a:pPr lvl="1" indent="-457200">
              <a:buFont typeface="Arial" panose="020B0604020202020204" pitchFamily="34" charset="0"/>
              <a:buChar char="•"/>
            </a:pPr>
            <a:r>
              <a:rPr lang="en-IN" sz="1400" dirty="0"/>
              <a:t>Implementation of </a:t>
            </a:r>
            <a:r>
              <a:rPr lang="en-IN" sz="1400" dirty="0" err="1"/>
              <a:t>batchify</a:t>
            </a:r>
            <a:r>
              <a:rPr lang="en-IN" sz="1400" dirty="0"/>
              <a:t> function to fix the time sequence . </a:t>
            </a:r>
          </a:p>
          <a:p>
            <a:pPr lvl="1" indent="-457200">
              <a:buFont typeface="Arial" panose="020B0604020202020204" pitchFamily="34" charset="0"/>
              <a:buChar char="•"/>
            </a:pPr>
            <a:r>
              <a:rPr lang="en-IN" sz="1400" dirty="0"/>
              <a:t>Currently, EXAMM can only handle file level text input thus creating a very huge workload on CPU. </a:t>
            </a:r>
          </a:p>
          <a:p>
            <a:pPr lvl="1" indent="-457200">
              <a:buFont typeface="Arial" panose="020B0604020202020204" pitchFamily="34" charset="0"/>
              <a:buChar char="•"/>
            </a:pPr>
            <a:r>
              <a:rPr lang="en-IN" sz="1400" dirty="0"/>
              <a:t>This will help us compare the EXAMM and ENAS macro architecture on PTB and </a:t>
            </a:r>
            <a:r>
              <a:rPr lang="en-IN" sz="1400" dirty="0" err="1"/>
              <a:t>wikitext</a:t>
            </a:r>
            <a:r>
              <a:rPr lang="en-IN" sz="1400" dirty="0"/>
              <a:t> dataset.</a:t>
            </a:r>
          </a:p>
          <a:p>
            <a:pPr lvl="1" indent="-457200">
              <a:buFont typeface="Arial" panose="020B0604020202020204" pitchFamily="34" charset="0"/>
              <a:buChar char="•"/>
            </a:pPr>
            <a:r>
              <a:rPr lang="en-IN" sz="1400" dirty="0"/>
              <a:t>Finally, statistically comparing the result over 20 iterations using 2000 genomes.</a:t>
            </a:r>
          </a:p>
          <a:p>
            <a:pPr lvl="1" indent="-457200">
              <a:buFont typeface="Arial" panose="020B0604020202020204" pitchFamily="34" charset="0"/>
              <a:buChar char="•"/>
            </a:pPr>
            <a:r>
              <a:rPr lang="en-IN" sz="1400" dirty="0"/>
              <a:t>Implementation of Classification based model on EXAMM.</a:t>
            </a:r>
          </a:p>
        </p:txBody>
      </p:sp>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348292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Deliverables</a:t>
            </a:r>
            <a:endParaRPr dirty="0"/>
          </a:p>
        </p:txBody>
      </p:sp>
      <p:sp>
        <p:nvSpPr>
          <p:cNvPr id="64" name="Google Shape;64;p13"/>
          <p:cNvSpPr txBox="1">
            <a:spLocks noGrp="1"/>
          </p:cNvSpPr>
          <p:nvPr>
            <p:ph type="body" idx="1"/>
          </p:nvPr>
        </p:nvSpPr>
        <p:spPr>
          <a:xfrm>
            <a:off x="535781" y="1353950"/>
            <a:ext cx="8079582" cy="3155400"/>
          </a:xfrm>
          <a:prstGeom prst="rect">
            <a:avLst/>
          </a:prstGeom>
        </p:spPr>
        <p:txBody>
          <a:bodyPr spcFirstLastPara="1" wrap="square" lIns="0" tIns="0" rIns="0" bIns="0" anchor="t" anchorCtr="0">
            <a:noAutofit/>
          </a:bodyPr>
          <a:lstStyle/>
          <a:p>
            <a:pPr indent="-457200">
              <a:buFont typeface="Arial" panose="020B0604020202020204" pitchFamily="34" charset="0"/>
              <a:buChar char="•"/>
            </a:pPr>
            <a:r>
              <a:rPr lang="en-IN" sz="1400" dirty="0"/>
              <a:t>For this semester, </a:t>
            </a:r>
          </a:p>
          <a:p>
            <a:pPr lvl="1" indent="-457200">
              <a:buFont typeface="Arial" panose="020B0604020202020204" pitchFamily="34" charset="0"/>
              <a:buChar char="•"/>
            </a:pPr>
            <a:r>
              <a:rPr lang="en-IN" sz="1400" dirty="0"/>
              <a:t>For the third task, we implement the genetic algorithm module for the memory cells developed.</a:t>
            </a:r>
          </a:p>
          <a:p>
            <a:pPr lvl="1" indent="-457200">
              <a:buFont typeface="Arial" panose="020B0604020202020204" pitchFamily="34" charset="0"/>
              <a:buChar char="•"/>
            </a:pPr>
            <a:r>
              <a:rPr lang="en-IN" sz="1400" dirty="0"/>
              <a:t>Currently, EXAMM takes in predefined memory cells to evolve macro architecture. </a:t>
            </a:r>
          </a:p>
          <a:p>
            <a:pPr lvl="1" indent="-457200">
              <a:buFont typeface="Arial" panose="020B0604020202020204" pitchFamily="34" charset="0"/>
              <a:buChar char="•"/>
            </a:pPr>
            <a:r>
              <a:rPr lang="en-IN" sz="1400" dirty="0"/>
              <a:t>At present, memory cells are randomly generated using mt19937.</a:t>
            </a:r>
          </a:p>
          <a:p>
            <a:pPr lvl="1" indent="-457200">
              <a:buFont typeface="Arial" panose="020B0604020202020204" pitchFamily="34" charset="0"/>
              <a:buChar char="•"/>
            </a:pPr>
            <a:r>
              <a:rPr lang="en-IN" sz="1400" dirty="0"/>
              <a:t>Auto Gradient is implemented to test all the memory cells generated.</a:t>
            </a:r>
          </a:p>
          <a:p>
            <a:pPr lvl="1" indent="-457200">
              <a:buFont typeface="Arial" panose="020B0604020202020204" pitchFamily="34" charset="0"/>
              <a:buChar char="•"/>
            </a:pPr>
            <a:r>
              <a:rPr lang="en-IN" sz="1400" dirty="0"/>
              <a:t>To test the memory cells, predefined macro architecture is used during initialization phase.</a:t>
            </a:r>
          </a:p>
        </p:txBody>
      </p:sp>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427277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973581" y="23785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Things done till now.</a:t>
            </a:r>
            <a:endParaRPr dirty="0"/>
          </a:p>
        </p:txBody>
      </p:sp>
      <p:sp>
        <p:nvSpPr>
          <p:cNvPr id="64" name="Google Shape;64;p13"/>
          <p:cNvSpPr txBox="1">
            <a:spLocks noGrp="1"/>
          </p:cNvSpPr>
          <p:nvPr>
            <p:ph type="body" idx="1"/>
          </p:nvPr>
        </p:nvSpPr>
        <p:spPr>
          <a:xfrm>
            <a:off x="535781" y="634150"/>
            <a:ext cx="8079582" cy="3875200"/>
          </a:xfrm>
          <a:prstGeom prst="rect">
            <a:avLst/>
          </a:prstGeom>
        </p:spPr>
        <p:txBody>
          <a:bodyPr spcFirstLastPara="1" wrap="square" lIns="0" tIns="0" rIns="0" bIns="0" anchor="t" anchorCtr="0">
            <a:noAutofit/>
          </a:bodyPr>
          <a:lstStyle/>
          <a:p>
            <a:pPr indent="-457200">
              <a:buFont typeface="Arial" panose="020B0604020202020204" pitchFamily="34" charset="0"/>
              <a:buChar char="•"/>
            </a:pPr>
            <a:r>
              <a:rPr lang="en-IN" sz="1400" dirty="0"/>
              <a:t>Module for the NLP for the </a:t>
            </a:r>
            <a:r>
              <a:rPr lang="en-IN" sz="1400" dirty="0" err="1"/>
              <a:t>neuroevolution</a:t>
            </a:r>
            <a:r>
              <a:rPr lang="en-IN" sz="1400" dirty="0"/>
              <a:t> is completed and the passing the data into the neural networks is completed using </a:t>
            </a:r>
            <a:r>
              <a:rPr lang="en-IN" sz="1400" dirty="0" err="1"/>
              <a:t>batchify</a:t>
            </a:r>
            <a:r>
              <a:rPr lang="en-IN" sz="1400" dirty="0"/>
              <a:t> in the sets of 32, 64 and 128 for character, word prediction. The results are character is completed. The word prediction is completed and the results are still in progress due to size of the data input.</a:t>
            </a:r>
          </a:p>
          <a:p>
            <a:pPr indent="-457200">
              <a:buFont typeface="Arial" panose="020B0604020202020204" pitchFamily="34" charset="0"/>
              <a:buChar char="•"/>
            </a:pPr>
            <a:r>
              <a:rPr lang="en-IN" sz="1400" dirty="0"/>
              <a:t>The first part of the getting random neural networks memory cell are already done and the architecture is separate will done separately. Currently we can run random neural networks on EXAMM.</a:t>
            </a:r>
          </a:p>
          <a:p>
            <a:pPr indent="-457200">
              <a:buFont typeface="Arial" panose="020B0604020202020204" pitchFamily="34" charset="0"/>
              <a:buChar char="•"/>
            </a:pPr>
            <a:r>
              <a:rPr lang="en-IN" sz="1400" dirty="0"/>
              <a:t>The data input for the ENAS is done and the controller part of the regression based ENAS for comparison is done. The final attention based class for the getting the final regression output is still remaining. </a:t>
            </a:r>
          </a:p>
          <a:p>
            <a:pPr indent="-457200">
              <a:buFont typeface="Arial" panose="020B0604020202020204" pitchFamily="34" charset="0"/>
              <a:buChar char="•"/>
            </a:pPr>
            <a:r>
              <a:rPr lang="en-IN" sz="1400" dirty="0"/>
              <a:t>The paper result till now has been positive.</a:t>
            </a:r>
          </a:p>
          <a:p>
            <a:pPr indent="-457200">
              <a:buFont typeface="Arial" panose="020B0604020202020204" pitchFamily="34" charset="0"/>
              <a:buChar char="•"/>
            </a:pPr>
            <a:r>
              <a:rPr lang="en-IN" sz="1400" dirty="0"/>
              <a:t>Finally, due to lack of knowledge in NLP and attention based networks, the regression based implementation has ben delayed. </a:t>
            </a:r>
          </a:p>
          <a:p>
            <a:pPr indent="-457200">
              <a:buFont typeface="Arial" panose="020B0604020202020204" pitchFamily="34" charset="0"/>
              <a:buChar char="•"/>
            </a:pPr>
            <a:r>
              <a:rPr lang="en-IN" sz="1400" dirty="0"/>
              <a:t>The WikiText prediction is done in batches with same format as word prediction as PTB as there are no concrete format of the input size and the length.</a:t>
            </a:r>
          </a:p>
        </p:txBody>
      </p:sp>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163151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Deliverables</a:t>
            </a:r>
            <a:endParaRPr dirty="0"/>
          </a:p>
        </p:txBody>
      </p:sp>
      <p:sp>
        <p:nvSpPr>
          <p:cNvPr id="64" name="Google Shape;64;p13"/>
          <p:cNvSpPr txBox="1">
            <a:spLocks noGrp="1"/>
          </p:cNvSpPr>
          <p:nvPr>
            <p:ph type="body" idx="1"/>
          </p:nvPr>
        </p:nvSpPr>
        <p:spPr>
          <a:xfrm>
            <a:off x="535781" y="1353950"/>
            <a:ext cx="8079582" cy="3155400"/>
          </a:xfrm>
          <a:prstGeom prst="rect">
            <a:avLst/>
          </a:prstGeom>
        </p:spPr>
        <p:txBody>
          <a:bodyPr spcFirstLastPara="1" wrap="square" lIns="0" tIns="0" rIns="0" bIns="0" anchor="t" anchorCtr="0">
            <a:noAutofit/>
          </a:bodyPr>
          <a:lstStyle/>
          <a:p>
            <a:pPr indent="-457200">
              <a:buFont typeface="Arial" panose="020B0604020202020204" pitchFamily="34" charset="0"/>
              <a:buChar char="•"/>
            </a:pPr>
            <a:r>
              <a:rPr lang="en-IN" sz="1400" dirty="0"/>
              <a:t>For this semester, </a:t>
            </a:r>
          </a:p>
          <a:p>
            <a:pPr lvl="1" indent="-457200">
              <a:buFont typeface="Arial" panose="020B0604020202020204" pitchFamily="34" charset="0"/>
              <a:buChar char="•"/>
            </a:pPr>
            <a:r>
              <a:rPr lang="en-IN" sz="1400" dirty="0"/>
              <a:t>For the fourth task, we improvise the memory cell to incorporate the recurrent edges within the memory cell.</a:t>
            </a:r>
          </a:p>
          <a:p>
            <a:pPr lvl="1" indent="-457200">
              <a:buFont typeface="Arial" panose="020B0604020202020204" pitchFamily="34" charset="0"/>
              <a:buChar char="•"/>
            </a:pPr>
            <a:r>
              <a:rPr lang="en-IN" sz="1400" dirty="0"/>
              <a:t>Currently, EXAMM recurrent edges are present between the memory cells but not within. </a:t>
            </a:r>
          </a:p>
          <a:p>
            <a:pPr lvl="1" indent="-457200">
              <a:buFont typeface="Arial" panose="020B0604020202020204" pitchFamily="34" charset="0"/>
              <a:buChar char="•"/>
            </a:pPr>
            <a:r>
              <a:rPr lang="en-IN" sz="1400" dirty="0"/>
              <a:t>At present, Auto gradient can’t backpropagate over recurrent edges.</a:t>
            </a:r>
          </a:p>
          <a:p>
            <a:pPr lvl="1" indent="-457200">
              <a:buFont typeface="Arial" panose="020B0604020202020204" pitchFamily="34" charset="0"/>
              <a:buChar char="•"/>
            </a:pPr>
            <a:r>
              <a:rPr lang="en-IN" sz="1400" dirty="0"/>
              <a:t>This will help develop a novel approach and understand whether recurrent edges within memory cells are useful.</a:t>
            </a:r>
          </a:p>
        </p:txBody>
      </p:sp>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205932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Deliverables</a:t>
            </a:r>
            <a:endParaRPr dirty="0"/>
          </a:p>
        </p:txBody>
      </p:sp>
      <p:sp>
        <p:nvSpPr>
          <p:cNvPr id="64" name="Google Shape;64;p13"/>
          <p:cNvSpPr txBox="1">
            <a:spLocks noGrp="1"/>
          </p:cNvSpPr>
          <p:nvPr>
            <p:ph type="body" idx="1"/>
          </p:nvPr>
        </p:nvSpPr>
        <p:spPr>
          <a:xfrm>
            <a:off x="535781" y="1353950"/>
            <a:ext cx="8079582" cy="3155400"/>
          </a:xfrm>
          <a:prstGeom prst="rect">
            <a:avLst/>
          </a:prstGeom>
        </p:spPr>
        <p:txBody>
          <a:bodyPr spcFirstLastPara="1" wrap="square" lIns="0" tIns="0" rIns="0" bIns="0" anchor="t" anchorCtr="0">
            <a:noAutofit/>
          </a:bodyPr>
          <a:lstStyle/>
          <a:p>
            <a:pPr indent="-457200">
              <a:buFont typeface="Arial" panose="020B0604020202020204" pitchFamily="34" charset="0"/>
              <a:buChar char="•"/>
            </a:pPr>
            <a:r>
              <a:rPr lang="en-IN" sz="1400" dirty="0"/>
              <a:t>For this semester, </a:t>
            </a:r>
          </a:p>
          <a:p>
            <a:pPr lvl="1" indent="-457200">
              <a:buFont typeface="Arial" panose="020B0604020202020204" pitchFamily="34" charset="0"/>
              <a:buChar char="•"/>
            </a:pPr>
            <a:r>
              <a:rPr lang="en-IN" sz="1400" dirty="0"/>
              <a:t>For the fifth task, we implement the reinforcement learning based approach for memory cells to compare with the genetic algorithm.</a:t>
            </a:r>
          </a:p>
          <a:p>
            <a:pPr lvl="1" indent="-457200">
              <a:buFont typeface="Arial" panose="020B0604020202020204" pitchFamily="34" charset="0"/>
              <a:buChar char="•"/>
            </a:pPr>
            <a:r>
              <a:rPr lang="en-IN" sz="1400" dirty="0"/>
              <a:t>This phase of the project will be after genetic algorithm for memory cell is done.</a:t>
            </a:r>
          </a:p>
        </p:txBody>
      </p:sp>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336534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Deliverables</a:t>
            </a:r>
            <a:endParaRPr dirty="0"/>
          </a:p>
        </p:txBody>
      </p:sp>
      <p:sp>
        <p:nvSpPr>
          <p:cNvPr id="64" name="Google Shape;64;p13"/>
          <p:cNvSpPr txBox="1">
            <a:spLocks noGrp="1"/>
          </p:cNvSpPr>
          <p:nvPr>
            <p:ph type="body" idx="1"/>
          </p:nvPr>
        </p:nvSpPr>
        <p:spPr>
          <a:xfrm>
            <a:off x="535781" y="1353950"/>
            <a:ext cx="8079582" cy="3155400"/>
          </a:xfrm>
          <a:prstGeom prst="rect">
            <a:avLst/>
          </a:prstGeom>
        </p:spPr>
        <p:txBody>
          <a:bodyPr spcFirstLastPara="1" wrap="square" lIns="0" tIns="0" rIns="0" bIns="0" anchor="t" anchorCtr="0">
            <a:noAutofit/>
          </a:bodyPr>
          <a:lstStyle/>
          <a:p>
            <a:pPr indent="-457200">
              <a:buFont typeface="Arial" panose="020B0604020202020204" pitchFamily="34" charset="0"/>
              <a:buChar char="•"/>
            </a:pPr>
            <a:r>
              <a:rPr lang="en-IN" sz="1400" dirty="0"/>
              <a:t>For this semester, </a:t>
            </a:r>
          </a:p>
          <a:p>
            <a:pPr lvl="1" indent="-457200">
              <a:buFont typeface="Arial" panose="020B0604020202020204" pitchFamily="34" charset="0"/>
              <a:buChar char="•"/>
            </a:pPr>
            <a:r>
              <a:rPr lang="en-IN" sz="1400" dirty="0"/>
              <a:t>For the sixth task, after developing the algorithm for the memory cell and macro architecture, implementation of the stacking layers of the process.</a:t>
            </a:r>
          </a:p>
          <a:p>
            <a:pPr lvl="1" indent="-457200">
              <a:buFont typeface="Arial" panose="020B0604020202020204" pitchFamily="34" charset="0"/>
              <a:buChar char="•"/>
            </a:pPr>
            <a:r>
              <a:rPr lang="en-IN" sz="1400" dirty="0"/>
              <a:t>In this, we go back and forth from evolving memory cells and macro architecture.</a:t>
            </a:r>
          </a:p>
          <a:p>
            <a:pPr lvl="1" indent="-457200">
              <a:buFont typeface="Arial" panose="020B0604020202020204" pitchFamily="34" charset="0"/>
              <a:buChar char="•"/>
            </a:pPr>
            <a:r>
              <a:rPr lang="en-IN" sz="1400" dirty="0"/>
              <a:t>This will help design a fully evolvable structure with coherency. This approach is not yet explored.</a:t>
            </a:r>
          </a:p>
        </p:txBody>
      </p:sp>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12825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Gantt Chart</a:t>
            </a:r>
            <a:endParaRPr dirty="0"/>
          </a:p>
        </p:txBody>
      </p:sp>
      <p:sp>
        <p:nvSpPr>
          <p:cNvPr id="64" name="Google Shape;64;p13"/>
          <p:cNvSpPr txBox="1">
            <a:spLocks noGrp="1"/>
          </p:cNvSpPr>
          <p:nvPr>
            <p:ph type="body" idx="1"/>
          </p:nvPr>
        </p:nvSpPr>
        <p:spPr>
          <a:xfrm>
            <a:off x="535781" y="1353950"/>
            <a:ext cx="8079582" cy="3155400"/>
          </a:xfrm>
          <a:prstGeom prst="rect">
            <a:avLst/>
          </a:prstGeom>
        </p:spPr>
        <p:txBody>
          <a:bodyPr spcFirstLastPara="1" wrap="square" lIns="0" tIns="0" rIns="0" bIns="0" anchor="t" anchorCtr="0">
            <a:noAutofit/>
          </a:bodyPr>
          <a:lstStyle/>
          <a:p>
            <a:pPr indent="-457200">
              <a:buFont typeface="Arial" panose="020B0604020202020204" pitchFamily="34" charset="0"/>
              <a:buChar char="•"/>
            </a:pPr>
            <a:endParaRPr lang="en-IN" sz="1400" dirty="0"/>
          </a:p>
        </p:txBody>
      </p:sp>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10242" name="Picture 2">
            <a:extLst>
              <a:ext uri="{FF2B5EF4-FFF2-40B4-BE49-F238E27FC236}">
                <a16:creationId xmlns:a16="http://schemas.microsoft.com/office/drawing/2014/main" id="{D25527C0-2E6C-413E-98B4-372AF9F81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826" y="1353951"/>
            <a:ext cx="6957886" cy="3453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77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Gantt Chart</a:t>
            </a:r>
            <a:endParaRPr dirty="0"/>
          </a:p>
        </p:txBody>
      </p:sp>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3" name="Picture 2" descr="Timeline&#10;&#10;Description automatically generated">
            <a:extLst>
              <a:ext uri="{FF2B5EF4-FFF2-40B4-BE49-F238E27FC236}">
                <a16:creationId xmlns:a16="http://schemas.microsoft.com/office/drawing/2014/main" id="{BC5DCF35-F601-4A0A-ADFC-EBACCB10D8D9}"/>
              </a:ext>
            </a:extLst>
          </p:cNvPr>
          <p:cNvPicPr>
            <a:picLocks noChangeAspect="1"/>
          </p:cNvPicPr>
          <p:nvPr/>
        </p:nvPicPr>
        <p:blipFill>
          <a:blip r:embed="rId3"/>
          <a:stretch>
            <a:fillRect/>
          </a:stretch>
        </p:blipFill>
        <p:spPr>
          <a:xfrm>
            <a:off x="1037875" y="1540229"/>
            <a:ext cx="7369179" cy="3254022"/>
          </a:xfrm>
          <a:prstGeom prst="rect">
            <a:avLst/>
          </a:prstGeom>
        </p:spPr>
      </p:pic>
    </p:spTree>
    <p:extLst>
      <p:ext uri="{BB962C8B-B14F-4D97-AF65-F5344CB8AC3E}">
        <p14:creationId xmlns:p14="http://schemas.microsoft.com/office/powerpoint/2010/main" val="3527710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34"/>
          <p:cNvSpPr txBox="1">
            <a:spLocks noGrp="1"/>
          </p:cNvSpPr>
          <p:nvPr>
            <p:ph type="ctrTitle" idx="4294967295"/>
          </p:nvPr>
        </p:nvSpPr>
        <p:spPr>
          <a:xfrm>
            <a:off x="1037875" y="974563"/>
            <a:ext cx="5889600" cy="969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800"/>
              <a:t>Thanks!</a:t>
            </a:r>
            <a:endParaRPr sz="6800"/>
          </a:p>
        </p:txBody>
      </p:sp>
      <p:sp>
        <p:nvSpPr>
          <p:cNvPr id="309" name="Google Shape;309;p34"/>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52790-CC12-4BCF-8912-D90268BAEAEF}"/>
              </a:ext>
            </a:extLst>
          </p:cNvPr>
          <p:cNvSpPr>
            <a:spLocks noGrp="1"/>
          </p:cNvSpPr>
          <p:nvPr>
            <p:ph type="title"/>
          </p:nvPr>
        </p:nvSpPr>
        <p:spPr>
          <a:xfrm>
            <a:off x="814388" y="678656"/>
            <a:ext cx="7513796" cy="553644"/>
          </a:xfrm>
        </p:spPr>
        <p:txBody>
          <a:bodyPr/>
          <a:lstStyle/>
          <a:p>
            <a:r>
              <a:rPr lang="en-IN" sz="2800" dirty="0"/>
              <a:t>What is AutoML?</a:t>
            </a:r>
            <a:br>
              <a:rPr lang="en-IN" sz="2800" dirty="0"/>
            </a:br>
            <a:endParaRPr lang="en-IN" sz="2800" dirty="0"/>
          </a:p>
        </p:txBody>
      </p:sp>
      <p:sp>
        <p:nvSpPr>
          <p:cNvPr id="3" name="Text Placeholder 2">
            <a:extLst>
              <a:ext uri="{FF2B5EF4-FFF2-40B4-BE49-F238E27FC236}">
                <a16:creationId xmlns:a16="http://schemas.microsoft.com/office/drawing/2014/main" id="{D83E4281-6185-4AE1-A776-B08A642D51D5}"/>
              </a:ext>
            </a:extLst>
          </p:cNvPr>
          <p:cNvSpPr>
            <a:spLocks noGrp="1"/>
          </p:cNvSpPr>
          <p:nvPr>
            <p:ph type="body" idx="1"/>
          </p:nvPr>
        </p:nvSpPr>
        <p:spPr>
          <a:xfrm>
            <a:off x="814388" y="1353947"/>
            <a:ext cx="7513796" cy="3382359"/>
          </a:xfrm>
        </p:spPr>
        <p:txBody>
          <a:bodyPr>
            <a:normAutofit fontScale="92500"/>
          </a:bodyPr>
          <a:lstStyle/>
          <a:p>
            <a:pPr>
              <a:buFont typeface="Arial" panose="020B0604020202020204" pitchFamily="34" charset="0"/>
              <a:buChar char="•"/>
            </a:pPr>
            <a:r>
              <a:rPr lang="en-IN" sz="1400" dirty="0">
                <a:solidFill>
                  <a:srgbClr val="444444"/>
                </a:solidFill>
                <a:latin typeface="Open Sans"/>
              </a:rPr>
              <a:t>Automated Machine Learning provides methods and processes to make Machine Learning available for non-Machine Learning experts, to improve efficiency of Machine Learning and to accelerate research on Machine Learning.</a:t>
            </a:r>
          </a:p>
          <a:p>
            <a:pPr lvl="1" fontAlgn="base">
              <a:buFont typeface="Arial" panose="020B0604020202020204" pitchFamily="34" charset="0"/>
              <a:buChar char="•"/>
            </a:pPr>
            <a:r>
              <a:rPr lang="en-IN" sz="1400" dirty="0">
                <a:solidFill>
                  <a:srgbClr val="444444"/>
                </a:solidFill>
                <a:latin typeface="inherit"/>
              </a:rPr>
              <a:t>Pre-process and clean the data.</a:t>
            </a:r>
          </a:p>
          <a:p>
            <a:pPr lvl="1" fontAlgn="base">
              <a:buFont typeface="Arial" panose="020B0604020202020204" pitchFamily="34" charset="0"/>
              <a:buChar char="•"/>
            </a:pPr>
            <a:r>
              <a:rPr lang="en-IN" sz="1400" dirty="0">
                <a:solidFill>
                  <a:srgbClr val="444444"/>
                </a:solidFill>
                <a:latin typeface="inherit"/>
              </a:rPr>
              <a:t>Select and construct appropriate features.</a:t>
            </a:r>
          </a:p>
          <a:p>
            <a:pPr lvl="1" fontAlgn="base">
              <a:buFont typeface="Arial" panose="020B0604020202020204" pitchFamily="34" charset="0"/>
              <a:buChar char="•"/>
            </a:pPr>
            <a:r>
              <a:rPr lang="en-IN" sz="1400" dirty="0">
                <a:solidFill>
                  <a:srgbClr val="444444"/>
                </a:solidFill>
                <a:latin typeface="inherit"/>
              </a:rPr>
              <a:t>Select an appropriate model family.</a:t>
            </a:r>
          </a:p>
          <a:p>
            <a:pPr lvl="1" fontAlgn="base">
              <a:buFont typeface="Arial" panose="020B0604020202020204" pitchFamily="34" charset="0"/>
              <a:buChar char="•"/>
            </a:pPr>
            <a:r>
              <a:rPr lang="en-IN" sz="1400" dirty="0">
                <a:solidFill>
                  <a:srgbClr val="444444"/>
                </a:solidFill>
                <a:latin typeface="inherit"/>
              </a:rPr>
              <a:t>Optimize model hyperparameters.</a:t>
            </a:r>
          </a:p>
          <a:p>
            <a:pPr lvl="1" fontAlgn="base">
              <a:buFont typeface="Arial" panose="020B0604020202020204" pitchFamily="34" charset="0"/>
              <a:buChar char="•"/>
            </a:pPr>
            <a:r>
              <a:rPr lang="en-IN" sz="1400" dirty="0">
                <a:solidFill>
                  <a:srgbClr val="444444"/>
                </a:solidFill>
                <a:latin typeface="inherit"/>
              </a:rPr>
              <a:t>Postprocess machine learning models.</a:t>
            </a:r>
          </a:p>
          <a:p>
            <a:pPr lvl="1" fontAlgn="base">
              <a:buFont typeface="Arial" panose="020B0604020202020204" pitchFamily="34" charset="0"/>
              <a:buChar char="•"/>
            </a:pPr>
            <a:r>
              <a:rPr lang="en-IN" sz="1400" dirty="0">
                <a:solidFill>
                  <a:srgbClr val="444444"/>
                </a:solidFill>
                <a:latin typeface="inherit"/>
              </a:rPr>
              <a:t>Critically </a:t>
            </a:r>
            <a:r>
              <a:rPr lang="en-IN" sz="1400" dirty="0" err="1">
                <a:solidFill>
                  <a:srgbClr val="444444"/>
                </a:solidFill>
                <a:latin typeface="inherit"/>
              </a:rPr>
              <a:t>analyze</a:t>
            </a:r>
            <a:r>
              <a:rPr lang="en-IN" sz="1400" dirty="0">
                <a:solidFill>
                  <a:srgbClr val="444444"/>
                </a:solidFill>
                <a:latin typeface="inherit"/>
              </a:rPr>
              <a:t> the results obtained.</a:t>
            </a:r>
          </a:p>
          <a:p>
            <a:pPr fontAlgn="base">
              <a:buFont typeface="Arial" panose="020B0604020202020204" pitchFamily="34" charset="0"/>
              <a:buChar char="•"/>
            </a:pPr>
            <a:r>
              <a:rPr lang="en-IN" sz="1400" dirty="0">
                <a:solidFill>
                  <a:srgbClr val="444444"/>
                </a:solidFill>
                <a:latin typeface="Open Sans"/>
              </a:rPr>
              <a:t>The field of architecture search addresses the problem of finding a well-performing architecture of a deep neural network. For example, this includes the number of layers, number of neurons, the type of activation functions and many more design decisions. Automated architecture search can substantially sped up the development of new deep learning application as developers do not need to painstakingly evaluate different architectures.</a:t>
            </a:r>
            <a:endParaRPr lang="en-IN" sz="1400" dirty="0">
              <a:solidFill>
                <a:srgbClr val="444444"/>
              </a:solidFill>
              <a:latin typeface="inherit"/>
            </a:endParaRPr>
          </a:p>
          <a:p>
            <a:pPr>
              <a:buFont typeface="Arial" panose="020B0604020202020204" pitchFamily="34" charset="0"/>
              <a:buChar char="•"/>
            </a:pPr>
            <a:endParaRPr lang="en-IN" sz="1400" dirty="0">
              <a:ln w="0"/>
              <a:solidFill>
                <a:schemeClr val="tx1"/>
              </a:solidFill>
              <a:effectLst>
                <a:outerShdw blurRad="38100" dist="19050" dir="2700000" algn="tl" rotWithShape="0">
                  <a:schemeClr val="dk1">
                    <a:alpha val="40000"/>
                  </a:schemeClr>
                </a:outerShdw>
              </a:effectLst>
              <a:latin typeface="Inter-Regular" panose="020B0604020202020204" charset="0"/>
              <a:ea typeface="Inter-Regular" panose="020B0604020202020204" charset="0"/>
            </a:endParaRPr>
          </a:p>
        </p:txBody>
      </p:sp>
      <p:sp>
        <p:nvSpPr>
          <p:cNvPr id="4" name="Slide Number Placeholder 3">
            <a:extLst>
              <a:ext uri="{FF2B5EF4-FFF2-40B4-BE49-F238E27FC236}">
                <a16:creationId xmlns:a16="http://schemas.microsoft.com/office/drawing/2014/main" id="{F2830F7E-F1F1-485E-9D54-22D24ED545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178501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52790-CC12-4BCF-8912-D90268BAEAEF}"/>
              </a:ext>
            </a:extLst>
          </p:cNvPr>
          <p:cNvSpPr>
            <a:spLocks noGrp="1"/>
          </p:cNvSpPr>
          <p:nvPr>
            <p:ph type="title"/>
          </p:nvPr>
        </p:nvSpPr>
        <p:spPr>
          <a:xfrm>
            <a:off x="814388" y="678656"/>
            <a:ext cx="7513796" cy="553644"/>
          </a:xfrm>
        </p:spPr>
        <p:txBody>
          <a:bodyPr/>
          <a:lstStyle/>
          <a:p>
            <a:r>
              <a:rPr lang="en-IN" sz="2800" dirty="0"/>
              <a:t>Goals of this Project</a:t>
            </a:r>
          </a:p>
        </p:txBody>
      </p:sp>
      <p:sp>
        <p:nvSpPr>
          <p:cNvPr id="3" name="Text Placeholder 2">
            <a:extLst>
              <a:ext uri="{FF2B5EF4-FFF2-40B4-BE49-F238E27FC236}">
                <a16:creationId xmlns:a16="http://schemas.microsoft.com/office/drawing/2014/main" id="{D83E4281-6185-4AE1-A776-B08A642D51D5}"/>
              </a:ext>
            </a:extLst>
          </p:cNvPr>
          <p:cNvSpPr>
            <a:spLocks noGrp="1"/>
          </p:cNvSpPr>
          <p:nvPr>
            <p:ph type="body" idx="1"/>
          </p:nvPr>
        </p:nvSpPr>
        <p:spPr>
          <a:xfrm>
            <a:off x="814388" y="1353947"/>
            <a:ext cx="7513796" cy="3382359"/>
          </a:xfrm>
        </p:spPr>
        <p:txBody>
          <a:bodyPr>
            <a:normAutofit/>
          </a:bodyPr>
          <a:lstStyle/>
          <a:p>
            <a:pPr marL="28575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Automating the designing and development of neural architecture using neural architectural search and neuro-evolution.</a:t>
            </a:r>
          </a:p>
          <a:p>
            <a:pPr marL="28575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Implementing a novel approach based on EXAMM(Evolutionary eXploration of Augmenting Memory Models) and ENAS(Efficient Neural Architectural</a:t>
            </a:r>
            <a:br>
              <a:rPr lang="en-IN" sz="1400" dirty="0">
                <a:ln w="0"/>
                <a:solidFill>
                  <a:schemeClr val="tx1"/>
                </a:solidFill>
                <a:effectLst>
                  <a:outerShdw blurRad="38100" dist="19050" dir="2700000" algn="tl" rotWithShape="0">
                    <a:schemeClr val="dk1">
                      <a:alpha val="40000"/>
                    </a:schemeClr>
                  </a:outerShdw>
                </a:effectLst>
              </a:rPr>
            </a:br>
            <a:r>
              <a:rPr lang="en-IN" sz="1400" dirty="0">
                <a:ln w="0"/>
                <a:solidFill>
                  <a:schemeClr val="tx1"/>
                </a:solidFill>
                <a:effectLst>
                  <a:outerShdw blurRad="38100" dist="19050" dir="2700000" algn="tl" rotWithShape="0">
                    <a:schemeClr val="dk1">
                      <a:alpha val="40000"/>
                    </a:schemeClr>
                  </a:outerShdw>
                </a:effectLst>
              </a:rPr>
              <a:t>Search).</a:t>
            </a:r>
          </a:p>
          <a:p>
            <a:pPr marL="28575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Evaluating results on benchmark datasets like Coal Datasets (2018_coal), Aviation Dataset (2018_ngafid), Engine Dataset (2020_engine_wind) for Regression based models.</a:t>
            </a:r>
          </a:p>
          <a:p>
            <a:pPr marL="28575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Similarly, evaluating on text model datasets such as PennTree Bank ( Character Level and Word Level) and WikiText Bank ( Word Level on paragraph basis).</a:t>
            </a:r>
            <a:br>
              <a:rPr lang="en-IN" sz="1400" dirty="0">
                <a:ln w="0"/>
                <a:solidFill>
                  <a:schemeClr val="tx1"/>
                </a:solidFill>
                <a:effectLst>
                  <a:outerShdw blurRad="38100" dist="19050" dir="2700000" algn="tl" rotWithShape="0">
                    <a:schemeClr val="dk1">
                      <a:alpha val="40000"/>
                    </a:schemeClr>
                  </a:outerShdw>
                </a:effectLst>
              </a:rPr>
            </a:br>
            <a:endParaRPr lang="en-IN" sz="1400" dirty="0">
              <a:ln w="0"/>
              <a:solidFill>
                <a:schemeClr val="tx1"/>
              </a:solidFill>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endParaRPr lang="en-IN" sz="1400" dirty="0">
              <a:ln w="0"/>
              <a:solidFill>
                <a:schemeClr val="tx1"/>
              </a:solidFill>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endParaRPr lang="en-IN" sz="1400" dirty="0">
              <a:ln w="0"/>
              <a:solidFill>
                <a:schemeClr val="tx1"/>
              </a:solidFill>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endParaRPr lang="en-IN" sz="1400" dirty="0">
              <a:ln w="0"/>
              <a:solidFill>
                <a:schemeClr val="tx1"/>
              </a:solidFill>
              <a:effectLst>
                <a:outerShdw blurRad="38100" dist="19050" dir="2700000" algn="tl" rotWithShape="0">
                  <a:schemeClr val="dk1">
                    <a:alpha val="40000"/>
                  </a:schemeClr>
                </a:outerShdw>
              </a:effectLst>
            </a:endParaRPr>
          </a:p>
        </p:txBody>
      </p:sp>
      <p:sp>
        <p:nvSpPr>
          <p:cNvPr id="4" name="Slide Number Placeholder 3">
            <a:extLst>
              <a:ext uri="{FF2B5EF4-FFF2-40B4-BE49-F238E27FC236}">
                <a16:creationId xmlns:a16="http://schemas.microsoft.com/office/drawing/2014/main" id="{F2830F7E-F1F1-485E-9D54-22D24ED545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335171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52790-CC12-4BCF-8912-D90268BAEAEF}"/>
              </a:ext>
            </a:extLst>
          </p:cNvPr>
          <p:cNvSpPr>
            <a:spLocks noGrp="1"/>
          </p:cNvSpPr>
          <p:nvPr>
            <p:ph type="title"/>
          </p:nvPr>
        </p:nvSpPr>
        <p:spPr>
          <a:xfrm>
            <a:off x="814388" y="678656"/>
            <a:ext cx="7513796" cy="553644"/>
          </a:xfrm>
        </p:spPr>
        <p:txBody>
          <a:bodyPr/>
          <a:lstStyle/>
          <a:p>
            <a:r>
              <a:rPr lang="en-IN" sz="2800" dirty="0"/>
              <a:t>Current State of the Project</a:t>
            </a:r>
          </a:p>
        </p:txBody>
      </p:sp>
      <p:sp>
        <p:nvSpPr>
          <p:cNvPr id="3" name="Text Placeholder 2">
            <a:extLst>
              <a:ext uri="{FF2B5EF4-FFF2-40B4-BE49-F238E27FC236}">
                <a16:creationId xmlns:a16="http://schemas.microsoft.com/office/drawing/2014/main" id="{D83E4281-6185-4AE1-A776-B08A642D51D5}"/>
              </a:ext>
            </a:extLst>
          </p:cNvPr>
          <p:cNvSpPr>
            <a:spLocks noGrp="1"/>
          </p:cNvSpPr>
          <p:nvPr>
            <p:ph type="body" idx="1"/>
          </p:nvPr>
        </p:nvSpPr>
        <p:spPr>
          <a:xfrm>
            <a:off x="371475" y="1353948"/>
            <a:ext cx="8365331" cy="2153634"/>
          </a:xfrm>
        </p:spPr>
        <p:txBody>
          <a:bodyPr>
            <a:normAutofit/>
          </a:bodyPr>
          <a:lstStyle/>
          <a:p>
            <a:pPr marL="28575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We found that Neuro-Evolution based algorithms works better in finding macro architectures as compared to Reinforcement Learning based algorithms.</a:t>
            </a:r>
          </a:p>
          <a:p>
            <a:pPr marL="28575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Based on this hypothesis, we develop multiple memory cells using ENAS algorithm, on coal datasets. </a:t>
            </a:r>
          </a:p>
          <a:p>
            <a:pPr marL="28575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Then, implementation the memory cell for the EXAMM to develop the macro-architecture to give the final output.</a:t>
            </a:r>
          </a:p>
          <a:p>
            <a:pPr marL="28575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The memory cell found worked better than the Long Short term memory cell (LSTM).</a:t>
            </a:r>
          </a:p>
        </p:txBody>
      </p:sp>
      <p:sp>
        <p:nvSpPr>
          <p:cNvPr id="4" name="Slide Number Placeholder 3">
            <a:extLst>
              <a:ext uri="{FF2B5EF4-FFF2-40B4-BE49-F238E27FC236}">
                <a16:creationId xmlns:a16="http://schemas.microsoft.com/office/drawing/2014/main" id="{F2830F7E-F1F1-485E-9D54-22D24ED545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6" name="Picture 5">
            <a:extLst>
              <a:ext uri="{FF2B5EF4-FFF2-40B4-BE49-F238E27FC236}">
                <a16:creationId xmlns:a16="http://schemas.microsoft.com/office/drawing/2014/main" id="{B53903C6-5343-4CB2-AD3C-A4FE7F5D4ABD}"/>
              </a:ext>
            </a:extLst>
          </p:cNvPr>
          <p:cNvPicPr>
            <a:picLocks noChangeAspect="1"/>
          </p:cNvPicPr>
          <p:nvPr/>
        </p:nvPicPr>
        <p:blipFill>
          <a:blip r:embed="rId2"/>
          <a:stretch>
            <a:fillRect/>
          </a:stretch>
        </p:blipFill>
        <p:spPr>
          <a:xfrm>
            <a:off x="1727910" y="3436144"/>
            <a:ext cx="5330114" cy="16092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400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52790-CC12-4BCF-8912-D90268BAEAEF}"/>
              </a:ext>
            </a:extLst>
          </p:cNvPr>
          <p:cNvSpPr>
            <a:spLocks noGrp="1"/>
          </p:cNvSpPr>
          <p:nvPr>
            <p:ph type="title"/>
          </p:nvPr>
        </p:nvSpPr>
        <p:spPr>
          <a:xfrm>
            <a:off x="814388" y="678656"/>
            <a:ext cx="7513796" cy="553644"/>
          </a:xfrm>
        </p:spPr>
        <p:txBody>
          <a:bodyPr/>
          <a:lstStyle/>
          <a:p>
            <a:r>
              <a:rPr lang="en-IN" sz="2800" dirty="0"/>
              <a:t>Current State of the Project</a:t>
            </a:r>
          </a:p>
        </p:txBody>
      </p:sp>
      <p:sp>
        <p:nvSpPr>
          <p:cNvPr id="3" name="Text Placeholder 2">
            <a:extLst>
              <a:ext uri="{FF2B5EF4-FFF2-40B4-BE49-F238E27FC236}">
                <a16:creationId xmlns:a16="http://schemas.microsoft.com/office/drawing/2014/main" id="{D83E4281-6185-4AE1-A776-B08A642D51D5}"/>
              </a:ext>
            </a:extLst>
          </p:cNvPr>
          <p:cNvSpPr>
            <a:spLocks noGrp="1"/>
          </p:cNvSpPr>
          <p:nvPr>
            <p:ph type="body" idx="1"/>
          </p:nvPr>
        </p:nvSpPr>
        <p:spPr>
          <a:xfrm>
            <a:off x="371475" y="1353948"/>
            <a:ext cx="8365331" cy="2153634"/>
          </a:xfrm>
        </p:spPr>
        <p:txBody>
          <a:bodyPr>
            <a:normAutofit/>
          </a:bodyPr>
          <a:lstStyle/>
          <a:p>
            <a:pPr marL="28575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On testing the output over 20 iterations to predict the parameter Flame Intensity (</a:t>
            </a:r>
            <a:r>
              <a:rPr lang="en-IN" sz="1400" i="1" dirty="0" err="1">
                <a:ln w="0"/>
                <a:solidFill>
                  <a:schemeClr val="tx1"/>
                </a:solidFill>
                <a:effectLst>
                  <a:outerShdw blurRad="38100" dist="19050" dir="2700000" algn="tl" rotWithShape="0">
                    <a:schemeClr val="dk1">
                      <a:alpha val="40000"/>
                    </a:schemeClr>
                  </a:outerShdw>
                </a:effectLst>
              </a:rPr>
              <a:t>Main_Flm_Int</a:t>
            </a:r>
            <a:r>
              <a:rPr lang="en-IN" sz="1400" i="1" dirty="0">
                <a:ln w="0"/>
                <a:solidFill>
                  <a:schemeClr val="tx1"/>
                </a:solidFill>
                <a:effectLst>
                  <a:outerShdw blurRad="38100" dist="19050" dir="2700000" algn="tl" rotWithShape="0">
                    <a:schemeClr val="dk1">
                      <a:alpha val="40000"/>
                    </a:schemeClr>
                  </a:outerShdw>
                </a:effectLst>
              </a:rPr>
              <a:t>)</a:t>
            </a:r>
            <a:r>
              <a:rPr lang="en-IN" sz="1400" dirty="0">
                <a:ln w="0"/>
                <a:solidFill>
                  <a:schemeClr val="tx1"/>
                </a:solidFill>
                <a:effectLst>
                  <a:outerShdw blurRad="38100" dist="19050" dir="2700000" algn="tl" rotWithShape="0">
                    <a:schemeClr val="dk1">
                      <a:alpha val="40000"/>
                    </a:schemeClr>
                  </a:outerShdw>
                </a:effectLst>
              </a:rPr>
              <a:t>, the new memory cell perform with MSE = 0.001581 compared with other memory cells such as Delta RNN, GRU, LSTM, MGU and UGRNN.</a:t>
            </a:r>
          </a:p>
          <a:p>
            <a:pPr marL="28575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It gave the third best result after LSTM and Delta RNN.</a:t>
            </a:r>
          </a:p>
        </p:txBody>
      </p:sp>
      <p:sp>
        <p:nvSpPr>
          <p:cNvPr id="4" name="Slide Number Placeholder 3">
            <a:extLst>
              <a:ext uri="{FF2B5EF4-FFF2-40B4-BE49-F238E27FC236}">
                <a16:creationId xmlns:a16="http://schemas.microsoft.com/office/drawing/2014/main" id="{F2830F7E-F1F1-485E-9D54-22D24ED545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graphicFrame>
        <p:nvGraphicFramePr>
          <p:cNvPr id="8" name="Table 8">
            <a:extLst>
              <a:ext uri="{FF2B5EF4-FFF2-40B4-BE49-F238E27FC236}">
                <a16:creationId xmlns:a16="http://schemas.microsoft.com/office/drawing/2014/main" id="{322B8745-3E74-4A29-8593-DFEB6D6D608B}"/>
              </a:ext>
            </a:extLst>
          </p:cNvPr>
          <p:cNvGraphicFramePr>
            <a:graphicFrameLocks noGrp="1"/>
          </p:cNvGraphicFramePr>
          <p:nvPr>
            <p:extLst>
              <p:ext uri="{D42A27DB-BD31-4B8C-83A1-F6EECF244321}">
                <p14:modId xmlns:p14="http://schemas.microsoft.com/office/powerpoint/2010/main" val="23917850"/>
              </p:ext>
            </p:extLst>
          </p:nvPr>
        </p:nvGraphicFramePr>
        <p:xfrm>
          <a:off x="627459" y="2660651"/>
          <a:ext cx="4566048" cy="2133600"/>
        </p:xfrm>
        <a:graphic>
          <a:graphicData uri="http://schemas.openxmlformats.org/drawingml/2006/table">
            <a:tbl>
              <a:tblPr firstRow="1" bandRow="1">
                <a:tableStyleId>{3B4B98B0-60AC-42C2-AFA5-B58CD77FA1E5}</a:tableStyleId>
              </a:tblPr>
              <a:tblGrid>
                <a:gridCol w="2283024">
                  <a:extLst>
                    <a:ext uri="{9D8B030D-6E8A-4147-A177-3AD203B41FA5}">
                      <a16:colId xmlns:a16="http://schemas.microsoft.com/office/drawing/2014/main" val="818317412"/>
                    </a:ext>
                  </a:extLst>
                </a:gridCol>
                <a:gridCol w="2283024">
                  <a:extLst>
                    <a:ext uri="{9D8B030D-6E8A-4147-A177-3AD203B41FA5}">
                      <a16:colId xmlns:a16="http://schemas.microsoft.com/office/drawing/2014/main" val="1441385363"/>
                    </a:ext>
                  </a:extLst>
                </a:gridCol>
              </a:tblGrid>
              <a:tr h="304139">
                <a:tc>
                  <a:txBody>
                    <a:bodyPr/>
                    <a:lstStyle/>
                    <a:p>
                      <a:r>
                        <a:rPr lang="en-IN" dirty="0"/>
                        <a:t>Run Type</a:t>
                      </a:r>
                    </a:p>
                  </a:txBody>
                  <a:tcPr/>
                </a:tc>
                <a:tc>
                  <a:txBody>
                    <a:bodyPr/>
                    <a:lstStyle/>
                    <a:p>
                      <a:r>
                        <a:rPr lang="en-IN" dirty="0"/>
                        <a:t>MSE</a:t>
                      </a:r>
                    </a:p>
                  </a:txBody>
                  <a:tcPr/>
                </a:tc>
                <a:extLst>
                  <a:ext uri="{0D108BD9-81ED-4DB2-BD59-A6C34878D82A}">
                    <a16:rowId xmlns:a16="http://schemas.microsoft.com/office/drawing/2014/main" val="663364800"/>
                  </a:ext>
                </a:extLst>
              </a:tr>
              <a:tr h="304139">
                <a:tc>
                  <a:txBody>
                    <a:bodyPr/>
                    <a:lstStyle/>
                    <a:p>
                      <a:r>
                        <a:rPr lang="en-IN" dirty="0"/>
                        <a:t>Delta RNN</a:t>
                      </a:r>
                    </a:p>
                  </a:txBody>
                  <a:tcPr/>
                </a:tc>
                <a:tc>
                  <a:txBody>
                    <a:bodyPr/>
                    <a:lstStyle/>
                    <a:p>
                      <a:r>
                        <a:rPr lang="en-IN" b="1" dirty="0"/>
                        <a:t>0.001514</a:t>
                      </a:r>
                    </a:p>
                  </a:txBody>
                  <a:tcPr/>
                </a:tc>
                <a:extLst>
                  <a:ext uri="{0D108BD9-81ED-4DB2-BD59-A6C34878D82A}">
                    <a16:rowId xmlns:a16="http://schemas.microsoft.com/office/drawing/2014/main" val="3753373210"/>
                  </a:ext>
                </a:extLst>
              </a:tr>
              <a:tr h="304139">
                <a:tc>
                  <a:txBody>
                    <a:bodyPr/>
                    <a:lstStyle/>
                    <a:p>
                      <a:r>
                        <a:rPr lang="en-IN" dirty="0"/>
                        <a:t>GRU</a:t>
                      </a:r>
                    </a:p>
                  </a:txBody>
                  <a:tcPr/>
                </a:tc>
                <a:tc>
                  <a:txBody>
                    <a:bodyPr/>
                    <a:lstStyle/>
                    <a:p>
                      <a:r>
                        <a:rPr lang="en-IN" dirty="0"/>
                        <a:t>0.001672</a:t>
                      </a:r>
                    </a:p>
                  </a:txBody>
                  <a:tcPr/>
                </a:tc>
                <a:extLst>
                  <a:ext uri="{0D108BD9-81ED-4DB2-BD59-A6C34878D82A}">
                    <a16:rowId xmlns:a16="http://schemas.microsoft.com/office/drawing/2014/main" val="2304900408"/>
                  </a:ext>
                </a:extLst>
              </a:tr>
              <a:tr h="304139">
                <a:tc>
                  <a:txBody>
                    <a:bodyPr/>
                    <a:lstStyle/>
                    <a:p>
                      <a:r>
                        <a:rPr lang="en-IN" dirty="0"/>
                        <a:t>LSTM</a:t>
                      </a:r>
                    </a:p>
                  </a:txBody>
                  <a:tcPr/>
                </a:tc>
                <a:tc>
                  <a:txBody>
                    <a:bodyPr/>
                    <a:lstStyle/>
                    <a:p>
                      <a:r>
                        <a:rPr lang="en-IN" b="1" dirty="0"/>
                        <a:t>0.001519</a:t>
                      </a:r>
                    </a:p>
                  </a:txBody>
                  <a:tcPr/>
                </a:tc>
                <a:extLst>
                  <a:ext uri="{0D108BD9-81ED-4DB2-BD59-A6C34878D82A}">
                    <a16:rowId xmlns:a16="http://schemas.microsoft.com/office/drawing/2014/main" val="2244705442"/>
                  </a:ext>
                </a:extLst>
              </a:tr>
              <a:tr h="304139">
                <a:tc>
                  <a:txBody>
                    <a:bodyPr/>
                    <a:lstStyle/>
                    <a:p>
                      <a:r>
                        <a:rPr lang="en-IN" dirty="0"/>
                        <a:t>New Node </a:t>
                      </a:r>
                    </a:p>
                  </a:txBody>
                  <a:tcPr/>
                </a:tc>
                <a:tc>
                  <a:txBody>
                    <a:bodyPr/>
                    <a:lstStyle/>
                    <a:p>
                      <a:r>
                        <a:rPr lang="en-IN" b="1" dirty="0"/>
                        <a:t>0.001581</a:t>
                      </a:r>
                    </a:p>
                  </a:txBody>
                  <a:tcPr/>
                </a:tc>
                <a:extLst>
                  <a:ext uri="{0D108BD9-81ED-4DB2-BD59-A6C34878D82A}">
                    <a16:rowId xmlns:a16="http://schemas.microsoft.com/office/drawing/2014/main" val="1424218268"/>
                  </a:ext>
                </a:extLst>
              </a:tr>
              <a:tr h="304139">
                <a:tc>
                  <a:txBody>
                    <a:bodyPr/>
                    <a:lstStyle/>
                    <a:p>
                      <a:r>
                        <a:rPr lang="en-IN" dirty="0"/>
                        <a:t>MGU</a:t>
                      </a:r>
                    </a:p>
                  </a:txBody>
                  <a:tcPr/>
                </a:tc>
                <a:tc>
                  <a:txBody>
                    <a:bodyPr/>
                    <a:lstStyle/>
                    <a:p>
                      <a:r>
                        <a:rPr lang="en-IN" dirty="0"/>
                        <a:t>0.001608</a:t>
                      </a:r>
                    </a:p>
                  </a:txBody>
                  <a:tcPr/>
                </a:tc>
                <a:extLst>
                  <a:ext uri="{0D108BD9-81ED-4DB2-BD59-A6C34878D82A}">
                    <a16:rowId xmlns:a16="http://schemas.microsoft.com/office/drawing/2014/main" val="433322493"/>
                  </a:ext>
                </a:extLst>
              </a:tr>
              <a:tr h="304139">
                <a:tc>
                  <a:txBody>
                    <a:bodyPr/>
                    <a:lstStyle/>
                    <a:p>
                      <a:r>
                        <a:rPr lang="en-IN" dirty="0"/>
                        <a:t>UGRNN</a:t>
                      </a:r>
                    </a:p>
                  </a:txBody>
                  <a:tcPr/>
                </a:tc>
                <a:tc>
                  <a:txBody>
                    <a:bodyPr/>
                    <a:lstStyle/>
                    <a:p>
                      <a:r>
                        <a:rPr lang="en-IN" dirty="0"/>
                        <a:t>0.001687</a:t>
                      </a:r>
                    </a:p>
                  </a:txBody>
                  <a:tcPr/>
                </a:tc>
                <a:extLst>
                  <a:ext uri="{0D108BD9-81ED-4DB2-BD59-A6C34878D82A}">
                    <a16:rowId xmlns:a16="http://schemas.microsoft.com/office/drawing/2014/main" val="3952643296"/>
                  </a:ext>
                </a:extLst>
              </a:tr>
            </a:tbl>
          </a:graphicData>
        </a:graphic>
      </p:graphicFrame>
    </p:spTree>
    <p:extLst>
      <p:ext uri="{BB962C8B-B14F-4D97-AF65-F5344CB8AC3E}">
        <p14:creationId xmlns:p14="http://schemas.microsoft.com/office/powerpoint/2010/main" val="163880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52790-CC12-4BCF-8912-D90268BAEAEF}"/>
              </a:ext>
            </a:extLst>
          </p:cNvPr>
          <p:cNvSpPr>
            <a:spLocks noGrp="1"/>
          </p:cNvSpPr>
          <p:nvPr>
            <p:ph type="title"/>
          </p:nvPr>
        </p:nvSpPr>
        <p:spPr>
          <a:xfrm>
            <a:off x="814388" y="678656"/>
            <a:ext cx="7513796" cy="553644"/>
          </a:xfrm>
        </p:spPr>
        <p:txBody>
          <a:bodyPr/>
          <a:lstStyle/>
          <a:p>
            <a:r>
              <a:rPr lang="en-IN" sz="2800" dirty="0"/>
              <a:t>Results of the Project</a:t>
            </a:r>
          </a:p>
        </p:txBody>
      </p:sp>
      <p:sp>
        <p:nvSpPr>
          <p:cNvPr id="3" name="Text Placeholder 2">
            <a:extLst>
              <a:ext uri="{FF2B5EF4-FFF2-40B4-BE49-F238E27FC236}">
                <a16:creationId xmlns:a16="http://schemas.microsoft.com/office/drawing/2014/main" id="{D83E4281-6185-4AE1-A776-B08A642D51D5}"/>
              </a:ext>
            </a:extLst>
          </p:cNvPr>
          <p:cNvSpPr>
            <a:spLocks noGrp="1"/>
          </p:cNvSpPr>
          <p:nvPr>
            <p:ph type="body" idx="1"/>
          </p:nvPr>
        </p:nvSpPr>
        <p:spPr>
          <a:xfrm>
            <a:off x="371475" y="1346804"/>
            <a:ext cx="8365331" cy="2153634"/>
          </a:xfrm>
        </p:spPr>
        <p:txBody>
          <a:bodyPr>
            <a:normAutofit/>
          </a:bodyPr>
          <a:lstStyle/>
          <a:p>
            <a:pPr marL="28575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After Testing using all the cells and only the new node, we found that using all the memory cell as compared to only a single cell performs better with smaller </a:t>
            </a:r>
            <a:r>
              <a:rPr lang="en-IN" sz="1400" dirty="0" err="1">
                <a:ln w="0"/>
                <a:solidFill>
                  <a:schemeClr val="tx1"/>
                </a:solidFill>
                <a:effectLst>
                  <a:outerShdw blurRad="38100" dist="19050" dir="2700000" algn="tl" rotWithShape="0">
                    <a:schemeClr val="dk1">
                      <a:alpha val="40000"/>
                    </a:schemeClr>
                  </a:outerShdw>
                </a:effectLst>
              </a:rPr>
              <a:t>std.deviation</a:t>
            </a:r>
            <a:r>
              <a:rPr lang="en-IN" sz="1400" dirty="0">
                <a:ln w="0"/>
                <a:solidFill>
                  <a:schemeClr val="tx1"/>
                </a:solidFill>
                <a:effectLst>
                  <a:outerShdw blurRad="38100" dist="19050" dir="2700000" algn="tl" rotWithShape="0">
                    <a:schemeClr val="dk1">
                      <a:alpha val="40000"/>
                    </a:schemeClr>
                  </a:outerShdw>
                </a:effectLst>
              </a:rPr>
              <a:t>.</a:t>
            </a:r>
          </a:p>
        </p:txBody>
      </p:sp>
      <p:sp>
        <p:nvSpPr>
          <p:cNvPr id="4" name="Slide Number Placeholder 3">
            <a:extLst>
              <a:ext uri="{FF2B5EF4-FFF2-40B4-BE49-F238E27FC236}">
                <a16:creationId xmlns:a16="http://schemas.microsoft.com/office/drawing/2014/main" id="{F2830F7E-F1F1-485E-9D54-22D24ED545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5" name="Picture 4">
            <a:extLst>
              <a:ext uri="{FF2B5EF4-FFF2-40B4-BE49-F238E27FC236}">
                <a16:creationId xmlns:a16="http://schemas.microsoft.com/office/drawing/2014/main" id="{FFB3B754-5FED-4601-A44A-0696DB205B15}"/>
              </a:ext>
            </a:extLst>
          </p:cNvPr>
          <p:cNvPicPr>
            <a:picLocks noChangeAspect="1"/>
          </p:cNvPicPr>
          <p:nvPr/>
        </p:nvPicPr>
        <p:blipFill>
          <a:blip r:embed="rId2"/>
          <a:stretch>
            <a:fillRect/>
          </a:stretch>
        </p:blipFill>
        <p:spPr>
          <a:xfrm>
            <a:off x="407194" y="2131011"/>
            <a:ext cx="4191576" cy="2233820"/>
          </a:xfrm>
          <a:prstGeom prst="rect">
            <a:avLst/>
          </a:prstGeom>
        </p:spPr>
      </p:pic>
      <p:pic>
        <p:nvPicPr>
          <p:cNvPr id="7" name="Picture 6">
            <a:extLst>
              <a:ext uri="{FF2B5EF4-FFF2-40B4-BE49-F238E27FC236}">
                <a16:creationId xmlns:a16="http://schemas.microsoft.com/office/drawing/2014/main" id="{EDE1977F-FD1C-45E9-A5F7-8DEDC7181FBD}"/>
              </a:ext>
            </a:extLst>
          </p:cNvPr>
          <p:cNvPicPr>
            <a:picLocks noChangeAspect="1"/>
          </p:cNvPicPr>
          <p:nvPr/>
        </p:nvPicPr>
        <p:blipFill>
          <a:blip r:embed="rId3"/>
          <a:stretch>
            <a:fillRect/>
          </a:stretch>
        </p:blipFill>
        <p:spPr>
          <a:xfrm>
            <a:off x="4663005" y="2157101"/>
            <a:ext cx="4009566" cy="2181640"/>
          </a:xfrm>
          <a:prstGeom prst="rect">
            <a:avLst/>
          </a:prstGeom>
        </p:spPr>
      </p:pic>
    </p:spTree>
    <p:extLst>
      <p:ext uri="{BB962C8B-B14F-4D97-AF65-F5344CB8AC3E}">
        <p14:creationId xmlns:p14="http://schemas.microsoft.com/office/powerpoint/2010/main" val="402884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52790-CC12-4BCF-8912-D90268BAEAEF}"/>
              </a:ext>
            </a:extLst>
          </p:cNvPr>
          <p:cNvSpPr>
            <a:spLocks noGrp="1"/>
          </p:cNvSpPr>
          <p:nvPr>
            <p:ph type="title"/>
          </p:nvPr>
        </p:nvSpPr>
        <p:spPr>
          <a:xfrm>
            <a:off x="814388" y="678656"/>
            <a:ext cx="7513796" cy="553644"/>
          </a:xfrm>
        </p:spPr>
        <p:txBody>
          <a:bodyPr/>
          <a:lstStyle/>
          <a:p>
            <a:r>
              <a:rPr lang="en-IN" sz="2800" dirty="0"/>
              <a:t>Current State of the Project</a:t>
            </a:r>
          </a:p>
        </p:txBody>
      </p:sp>
      <p:sp>
        <p:nvSpPr>
          <p:cNvPr id="3" name="Text Placeholder 2">
            <a:extLst>
              <a:ext uri="{FF2B5EF4-FFF2-40B4-BE49-F238E27FC236}">
                <a16:creationId xmlns:a16="http://schemas.microsoft.com/office/drawing/2014/main" id="{D83E4281-6185-4AE1-A776-B08A642D51D5}"/>
              </a:ext>
            </a:extLst>
          </p:cNvPr>
          <p:cNvSpPr>
            <a:spLocks noGrp="1"/>
          </p:cNvSpPr>
          <p:nvPr>
            <p:ph type="body" idx="1"/>
          </p:nvPr>
        </p:nvSpPr>
        <p:spPr>
          <a:xfrm>
            <a:off x="371475" y="1353948"/>
            <a:ext cx="8365331" cy="2153634"/>
          </a:xfrm>
        </p:spPr>
        <p:txBody>
          <a:bodyPr>
            <a:normAutofit/>
          </a:bodyPr>
          <a:lstStyle/>
          <a:p>
            <a:pPr marL="28575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In order to apply the gradient descent on multiple generated memory cell, we implemented a auto gradient module that can forward propagate and backpropagate any given cell with structure ( Node, Operation).</a:t>
            </a:r>
          </a:p>
          <a:p>
            <a:pPr marL="28575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Therefore, It is a Directed Acyclic Graph with n – 1 node edges with 3 operations choices names tanh, </a:t>
            </a:r>
            <a:r>
              <a:rPr lang="en-IN" sz="1400" dirty="0" err="1">
                <a:ln w="0"/>
                <a:solidFill>
                  <a:schemeClr val="tx1"/>
                </a:solidFill>
                <a:effectLst>
                  <a:outerShdw blurRad="38100" dist="19050" dir="2700000" algn="tl" rotWithShape="0">
                    <a:schemeClr val="dk1">
                      <a:alpha val="40000"/>
                    </a:schemeClr>
                  </a:outerShdw>
                </a:effectLst>
              </a:rPr>
              <a:t>ReLU</a:t>
            </a:r>
            <a:r>
              <a:rPr lang="en-IN" sz="1400" dirty="0">
                <a:ln w="0"/>
                <a:solidFill>
                  <a:schemeClr val="tx1"/>
                </a:solidFill>
                <a:effectLst>
                  <a:outerShdw blurRad="38100" dist="19050" dir="2700000" algn="tl" rotWithShape="0">
                    <a:schemeClr val="dk1">
                      <a:alpha val="40000"/>
                    </a:schemeClr>
                  </a:outerShdw>
                </a:effectLst>
              </a:rPr>
              <a:t>, identity.</a:t>
            </a:r>
          </a:p>
          <a:p>
            <a:pPr marL="28575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For example, [0 2 1 0 2 1 2 2 4 0 5 0 3 2 6 2] means</a:t>
            </a:r>
          </a:p>
        </p:txBody>
      </p:sp>
      <p:sp>
        <p:nvSpPr>
          <p:cNvPr id="4" name="Slide Number Placeholder 3">
            <a:extLst>
              <a:ext uri="{FF2B5EF4-FFF2-40B4-BE49-F238E27FC236}">
                <a16:creationId xmlns:a16="http://schemas.microsoft.com/office/drawing/2014/main" id="{F2830F7E-F1F1-485E-9D54-22D24ED545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9" name="Picture 8">
            <a:extLst>
              <a:ext uri="{FF2B5EF4-FFF2-40B4-BE49-F238E27FC236}">
                <a16:creationId xmlns:a16="http://schemas.microsoft.com/office/drawing/2014/main" id="{E7B03AE8-4DF5-46BC-A8C8-9D292FBF0063}"/>
              </a:ext>
            </a:extLst>
          </p:cNvPr>
          <p:cNvPicPr>
            <a:picLocks noChangeAspect="1"/>
          </p:cNvPicPr>
          <p:nvPr/>
        </p:nvPicPr>
        <p:blipFill>
          <a:blip r:embed="rId2"/>
          <a:stretch>
            <a:fillRect/>
          </a:stretch>
        </p:blipFill>
        <p:spPr>
          <a:xfrm>
            <a:off x="502587" y="3305126"/>
            <a:ext cx="4068699" cy="1685925"/>
          </a:xfrm>
          <a:prstGeom prst="rect">
            <a:avLst/>
          </a:prstGeom>
        </p:spPr>
      </p:pic>
    </p:spTree>
    <p:extLst>
      <p:ext uri="{BB962C8B-B14F-4D97-AF65-F5344CB8AC3E}">
        <p14:creationId xmlns:p14="http://schemas.microsoft.com/office/powerpoint/2010/main" val="189443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52790-CC12-4BCF-8912-D90268BAEAEF}"/>
              </a:ext>
            </a:extLst>
          </p:cNvPr>
          <p:cNvSpPr>
            <a:spLocks noGrp="1"/>
          </p:cNvSpPr>
          <p:nvPr>
            <p:ph type="title"/>
          </p:nvPr>
        </p:nvSpPr>
        <p:spPr>
          <a:xfrm>
            <a:off x="814388" y="678656"/>
            <a:ext cx="7513796" cy="553644"/>
          </a:xfrm>
        </p:spPr>
        <p:txBody>
          <a:bodyPr/>
          <a:lstStyle/>
          <a:p>
            <a:r>
              <a:rPr lang="en-IN" sz="2800" dirty="0"/>
              <a:t>Current State of the Project</a:t>
            </a:r>
          </a:p>
        </p:txBody>
      </p:sp>
      <p:sp>
        <p:nvSpPr>
          <p:cNvPr id="3" name="Text Placeholder 2">
            <a:extLst>
              <a:ext uri="{FF2B5EF4-FFF2-40B4-BE49-F238E27FC236}">
                <a16:creationId xmlns:a16="http://schemas.microsoft.com/office/drawing/2014/main" id="{D83E4281-6185-4AE1-A776-B08A642D51D5}"/>
              </a:ext>
            </a:extLst>
          </p:cNvPr>
          <p:cNvSpPr>
            <a:spLocks noGrp="1"/>
          </p:cNvSpPr>
          <p:nvPr>
            <p:ph type="body" idx="1"/>
          </p:nvPr>
        </p:nvSpPr>
        <p:spPr>
          <a:xfrm>
            <a:off x="371475" y="1353948"/>
            <a:ext cx="8365331" cy="2153634"/>
          </a:xfrm>
        </p:spPr>
        <p:txBody>
          <a:bodyPr>
            <a:normAutofit/>
          </a:bodyPr>
          <a:lstStyle/>
          <a:p>
            <a:pPr marL="28575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We further improve this auto gradient architecture to inhibit multiple source multiple node connections that increases the search space of the memory cells possible. This helps increase the connections to ( N*N-1) and operations to 5 ( Tanh, sigmoid, </a:t>
            </a:r>
            <a:r>
              <a:rPr lang="en-IN" sz="1400" dirty="0" err="1">
                <a:ln w="0"/>
                <a:solidFill>
                  <a:schemeClr val="tx1"/>
                </a:solidFill>
                <a:effectLst>
                  <a:outerShdw blurRad="38100" dist="19050" dir="2700000" algn="tl" rotWithShape="0">
                    <a:schemeClr val="dk1">
                      <a:alpha val="40000"/>
                    </a:schemeClr>
                  </a:outerShdw>
                </a:effectLst>
              </a:rPr>
              <a:t>ReLU</a:t>
            </a:r>
            <a:r>
              <a:rPr lang="en-IN" sz="1400" dirty="0">
                <a:ln w="0"/>
                <a:solidFill>
                  <a:schemeClr val="tx1"/>
                </a:solidFill>
                <a:effectLst>
                  <a:outerShdw blurRad="38100" dist="19050" dir="2700000" algn="tl" rotWithShape="0">
                    <a:schemeClr val="dk1">
                      <a:alpha val="40000"/>
                    </a:schemeClr>
                  </a:outerShdw>
                </a:effectLst>
              </a:rPr>
              <a:t>, </a:t>
            </a:r>
            <a:r>
              <a:rPr lang="en-IN" sz="1400" dirty="0" err="1">
                <a:ln w="0"/>
                <a:solidFill>
                  <a:schemeClr val="tx1"/>
                </a:solidFill>
                <a:effectLst>
                  <a:outerShdw blurRad="38100" dist="19050" dir="2700000" algn="tl" rotWithShape="0">
                    <a:schemeClr val="dk1">
                      <a:alpha val="40000"/>
                    </a:schemeClr>
                  </a:outerShdw>
                </a:effectLst>
              </a:rPr>
              <a:t>LeakyReLU</a:t>
            </a:r>
            <a:r>
              <a:rPr lang="en-IN" sz="1400" dirty="0">
                <a:ln w="0"/>
                <a:solidFill>
                  <a:schemeClr val="tx1"/>
                </a:solidFill>
                <a:effectLst>
                  <a:outerShdw blurRad="38100" dist="19050" dir="2700000" algn="tl" rotWithShape="0">
                    <a:schemeClr val="dk1">
                      <a:alpha val="40000"/>
                    </a:schemeClr>
                  </a:outerShdw>
                </a:effectLst>
              </a:rPr>
              <a:t> and swish)</a:t>
            </a:r>
          </a:p>
          <a:p>
            <a:pPr marL="28575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The new operation swish has shown better results as compared to sigmoid since the final memory cell with the best result contains swish operation. ( h* sigmoid)</a:t>
            </a:r>
          </a:p>
        </p:txBody>
      </p:sp>
      <p:sp>
        <p:nvSpPr>
          <p:cNvPr id="4" name="Slide Number Placeholder 3">
            <a:extLst>
              <a:ext uri="{FF2B5EF4-FFF2-40B4-BE49-F238E27FC236}">
                <a16:creationId xmlns:a16="http://schemas.microsoft.com/office/drawing/2014/main" id="{F2830F7E-F1F1-485E-9D54-22D24ED545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6" name="Picture 5">
            <a:extLst>
              <a:ext uri="{FF2B5EF4-FFF2-40B4-BE49-F238E27FC236}">
                <a16:creationId xmlns:a16="http://schemas.microsoft.com/office/drawing/2014/main" id="{FC7C132D-BD64-4B71-B213-58E9E268623A}"/>
              </a:ext>
            </a:extLst>
          </p:cNvPr>
          <p:cNvPicPr>
            <a:picLocks noChangeAspect="1"/>
          </p:cNvPicPr>
          <p:nvPr/>
        </p:nvPicPr>
        <p:blipFill>
          <a:blip r:embed="rId2"/>
          <a:stretch>
            <a:fillRect/>
          </a:stretch>
        </p:blipFill>
        <p:spPr>
          <a:xfrm>
            <a:off x="4671379" y="3048301"/>
            <a:ext cx="1798630" cy="190009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206D86C-4E64-48A4-BE77-85CF79204F51}"/>
              </a:ext>
            </a:extLst>
          </p:cNvPr>
          <p:cNvPicPr>
            <a:picLocks noChangeAspect="1"/>
          </p:cNvPicPr>
          <p:nvPr/>
        </p:nvPicPr>
        <p:blipFill>
          <a:blip r:embed="rId3"/>
          <a:stretch>
            <a:fillRect/>
          </a:stretch>
        </p:blipFill>
        <p:spPr>
          <a:xfrm>
            <a:off x="7018181" y="3048302"/>
            <a:ext cx="1108387" cy="190009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1A803E81-1F6D-4D8C-AA1B-7EE3ED438528}"/>
              </a:ext>
            </a:extLst>
          </p:cNvPr>
          <p:cNvPicPr>
            <a:picLocks noChangeAspect="1"/>
          </p:cNvPicPr>
          <p:nvPr/>
        </p:nvPicPr>
        <p:blipFill>
          <a:blip r:embed="rId4"/>
          <a:stretch>
            <a:fillRect/>
          </a:stretch>
        </p:blipFill>
        <p:spPr>
          <a:xfrm>
            <a:off x="2497968" y="3083738"/>
            <a:ext cx="1625239" cy="1829216"/>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D08D36E9-270B-4502-AA79-EEF7C48EC83F}"/>
              </a:ext>
            </a:extLst>
          </p:cNvPr>
          <p:cNvPicPr>
            <a:picLocks noChangeAspect="1"/>
          </p:cNvPicPr>
          <p:nvPr/>
        </p:nvPicPr>
        <p:blipFill>
          <a:blip r:embed="rId5"/>
          <a:stretch>
            <a:fillRect/>
          </a:stretch>
        </p:blipFill>
        <p:spPr>
          <a:xfrm>
            <a:off x="814388" y="3048301"/>
            <a:ext cx="1050775" cy="20024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656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Joan template">
  <a:themeElements>
    <a:clrScheme name="Custom 347">
      <a:dk1>
        <a:srgbClr val="000C18"/>
      </a:dk1>
      <a:lt1>
        <a:srgbClr val="FFFFFF"/>
      </a:lt1>
      <a:dk2>
        <a:srgbClr val="85939C"/>
      </a:dk2>
      <a:lt2>
        <a:srgbClr val="E3F2F8"/>
      </a:lt2>
      <a:accent1>
        <a:srgbClr val="25A6E0"/>
      </a:accent1>
      <a:accent2>
        <a:srgbClr val="104499"/>
      </a:accent2>
      <a:accent3>
        <a:srgbClr val="94E277"/>
      </a:accent3>
      <a:accent4>
        <a:srgbClr val="4FB974"/>
      </a:accent4>
      <a:accent5>
        <a:srgbClr val="E9AB2D"/>
      </a:accent5>
      <a:accent6>
        <a:srgbClr val="D67309"/>
      </a:accent6>
      <a:hlink>
        <a:srgbClr val="10449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TotalTime>
  <Words>2057</Words>
  <Application>Microsoft Office PowerPoint</Application>
  <PresentationFormat>On-screen Show (16:9)</PresentationFormat>
  <Paragraphs>186</Paragraphs>
  <Slides>29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inherit</vt:lpstr>
      <vt:lpstr>Calibri</vt:lpstr>
      <vt:lpstr>Open Sans</vt:lpstr>
      <vt:lpstr>Arial</vt:lpstr>
      <vt:lpstr>Inter-Regular</vt:lpstr>
      <vt:lpstr>Joan template</vt:lpstr>
      <vt:lpstr>Neural Architectural Search using Parameter Sharing and Augmenting Memory Models.</vt:lpstr>
      <vt:lpstr>What is Neural Architectural Search(NAS)? </vt:lpstr>
      <vt:lpstr>What is AutoML? </vt:lpstr>
      <vt:lpstr>Goals of this Project</vt:lpstr>
      <vt:lpstr>Current State of the Project</vt:lpstr>
      <vt:lpstr>Current State of the Project</vt:lpstr>
      <vt:lpstr>Results of the Project</vt:lpstr>
      <vt:lpstr>Current State of the Project</vt:lpstr>
      <vt:lpstr>Current State of the Project</vt:lpstr>
      <vt:lpstr>Current State of the Project</vt:lpstr>
      <vt:lpstr>Current State of the Project</vt:lpstr>
      <vt:lpstr>Domain Model Diagram</vt:lpstr>
      <vt:lpstr>Domain Model Diagram</vt:lpstr>
      <vt:lpstr>Domain Model Diagram</vt:lpstr>
      <vt:lpstr>Architecture Overview</vt:lpstr>
      <vt:lpstr>Architecture Overview</vt:lpstr>
      <vt:lpstr>Architecture Overview</vt:lpstr>
      <vt:lpstr>Architecture Overview</vt:lpstr>
      <vt:lpstr>Architecture Overview</vt:lpstr>
      <vt:lpstr>Deliverables</vt:lpstr>
      <vt:lpstr>Deliverables</vt:lpstr>
      <vt:lpstr>Deliverables</vt:lpstr>
      <vt:lpstr>Things done till now.</vt:lpstr>
      <vt:lpstr>Deliverables</vt:lpstr>
      <vt:lpstr>Deliverables</vt:lpstr>
      <vt:lpstr>Deliverables</vt:lpstr>
      <vt:lpstr>Gantt Chart</vt:lpstr>
      <vt:lpstr>Gantt Chart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vinay jain</dc:creator>
  <cp:lastModifiedBy>vinay jain</cp:lastModifiedBy>
  <cp:revision>7</cp:revision>
  <dcterms:modified xsi:type="dcterms:W3CDTF">2020-10-12T03:29:55Z</dcterms:modified>
</cp:coreProperties>
</file>